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3" r:id="rId2"/>
    <p:sldMasterId id="2147483699" r:id="rId3"/>
  </p:sldMasterIdLst>
  <p:notesMasterIdLst>
    <p:notesMasterId r:id="rId19"/>
  </p:notesMasterIdLst>
  <p:handoutMasterIdLst>
    <p:handoutMasterId r:id="rId20"/>
  </p:handoutMasterIdLst>
  <p:sldIdLst>
    <p:sldId id="287" r:id="rId4"/>
    <p:sldId id="295" r:id="rId5"/>
    <p:sldId id="300" r:id="rId6"/>
    <p:sldId id="258" r:id="rId7"/>
    <p:sldId id="297" r:id="rId8"/>
    <p:sldId id="279" r:id="rId9"/>
    <p:sldId id="266" r:id="rId10"/>
    <p:sldId id="282" r:id="rId11"/>
    <p:sldId id="319" r:id="rId12"/>
    <p:sldId id="313" r:id="rId13"/>
    <p:sldId id="314" r:id="rId14"/>
    <p:sldId id="315" r:id="rId15"/>
    <p:sldId id="316" r:id="rId16"/>
    <p:sldId id="317" r:id="rId17"/>
    <p:sldId id="318" r:id="rId18"/>
  </p:sldIdLst>
  <p:sldSz cx="9144000" cy="6858000" type="screen4x3"/>
  <p:notesSz cx="6797675" cy="9926638"/>
  <p:defaultTextStyle>
    <a:defPPr>
      <a:defRPr lang="en-NZ"/>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254F"/>
    <a:srgbClr val="C1CBD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12" autoAdjust="0"/>
    <p:restoredTop sz="74377" autoAdjust="0"/>
  </p:normalViewPr>
  <p:slideViewPr>
    <p:cSldViewPr>
      <p:cViewPr varScale="1">
        <p:scale>
          <a:sx n="86" d="100"/>
          <a:sy n="86" d="100"/>
        </p:scale>
        <p:origin x="-23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33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5341" cy="495696"/>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atin typeface="Times New Roman" pitchFamily="18" charset="0"/>
              </a:defRPr>
            </a:lvl1pPr>
          </a:lstStyle>
          <a:p>
            <a:endParaRPr lang="en-NZ"/>
          </a:p>
        </p:txBody>
      </p:sp>
      <p:sp>
        <p:nvSpPr>
          <p:cNvPr id="7171" name="Rectangle 3"/>
          <p:cNvSpPr>
            <a:spLocks noGrp="1" noChangeArrowheads="1"/>
          </p:cNvSpPr>
          <p:nvPr>
            <p:ph type="dt" sz="quarter" idx="1"/>
          </p:nvPr>
        </p:nvSpPr>
        <p:spPr bwMode="auto">
          <a:xfrm>
            <a:off x="3852335" y="0"/>
            <a:ext cx="2945340" cy="495696"/>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atin typeface="Times New Roman" pitchFamily="18" charset="0"/>
              </a:defRPr>
            </a:lvl1pPr>
          </a:lstStyle>
          <a:p>
            <a:endParaRPr lang="en-NZ"/>
          </a:p>
        </p:txBody>
      </p:sp>
      <p:sp>
        <p:nvSpPr>
          <p:cNvPr id="7172" name="Rectangle 4"/>
          <p:cNvSpPr>
            <a:spLocks noGrp="1" noChangeArrowheads="1"/>
          </p:cNvSpPr>
          <p:nvPr>
            <p:ph type="ftr" sz="quarter" idx="2"/>
          </p:nvPr>
        </p:nvSpPr>
        <p:spPr bwMode="auto">
          <a:xfrm>
            <a:off x="1" y="9430942"/>
            <a:ext cx="2945341" cy="495696"/>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atin typeface="Times New Roman" pitchFamily="18" charset="0"/>
              </a:defRPr>
            </a:lvl1pPr>
          </a:lstStyle>
          <a:p>
            <a:endParaRPr lang="en-NZ"/>
          </a:p>
        </p:txBody>
      </p:sp>
      <p:sp>
        <p:nvSpPr>
          <p:cNvPr id="7173" name="Rectangle 5"/>
          <p:cNvSpPr>
            <a:spLocks noGrp="1" noChangeArrowheads="1"/>
          </p:cNvSpPr>
          <p:nvPr>
            <p:ph type="sldNum" sz="quarter" idx="3"/>
          </p:nvPr>
        </p:nvSpPr>
        <p:spPr bwMode="auto">
          <a:xfrm>
            <a:off x="3852335" y="9430942"/>
            <a:ext cx="2945340" cy="495696"/>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atin typeface="Times New Roman" pitchFamily="18" charset="0"/>
              </a:defRPr>
            </a:lvl1pPr>
          </a:lstStyle>
          <a:p>
            <a:fld id="{1AB84357-38A8-4D2E-B55B-EF11B70C1718}" type="slidenum">
              <a:rPr lang="en-NZ"/>
              <a:pPr/>
              <a:t>‹#›</a:t>
            </a:fld>
            <a:endParaRPr lang="en-NZ"/>
          </a:p>
        </p:txBody>
      </p:sp>
    </p:spTree>
    <p:extLst>
      <p:ext uri="{BB962C8B-B14F-4D97-AF65-F5344CB8AC3E}">
        <p14:creationId xmlns:p14="http://schemas.microsoft.com/office/powerpoint/2010/main" val="14112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692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a:bodyPr>
          <a:lstStyle/>
          <a:p>
            <a:r>
              <a:rPr lang="en-NZ" dirty="0" smtClean="0"/>
              <a:t>Good morning, thank you Michael David and Sharon Cottrell for inviting us to come to this workshop. Its a pleasure to be here.</a:t>
            </a:r>
          </a:p>
          <a:p>
            <a:endParaRPr lang="en-NZ" dirty="0" smtClean="0"/>
          </a:p>
          <a:p>
            <a:r>
              <a:rPr lang="en-NZ" dirty="0" smtClean="0"/>
              <a:t>I’ve come along this morning to let</a:t>
            </a:r>
            <a:r>
              <a:rPr lang="en-NZ" baseline="0" dirty="0" smtClean="0"/>
              <a:t> you know what’s going on in central government in what we now call the investment management and asset performance space.</a:t>
            </a:r>
          </a:p>
          <a:p>
            <a:endParaRPr lang="en-NZ" baseline="0" dirty="0" smtClean="0"/>
          </a:p>
          <a:p>
            <a:r>
              <a:rPr lang="en-NZ" baseline="0" dirty="0" smtClean="0"/>
              <a:t>This is the domain of capital investments but it includes “Cloud-based” services as well as rents.  Its what we used to call CAM </a:t>
            </a:r>
          </a:p>
          <a:p>
            <a:endParaRPr lang="en-NZ" baseline="0" dirty="0" smtClean="0"/>
          </a:p>
          <a:p>
            <a:r>
              <a:rPr lang="en-NZ" baseline="0" dirty="0" smtClean="0"/>
              <a:t>I hope what I cover today will stimulate discussion in the workshop and in other forums as you and the TEC consider what may be appropriate for your sector in the future. </a:t>
            </a:r>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lnSpcReduction="10000"/>
          </a:bodyPr>
          <a:lstStyle/>
          <a:p>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lnSpcReduction="10000"/>
          </a:bodyPr>
          <a:lstStyle/>
          <a:p>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lnSpcReduction="10000"/>
          </a:bodyPr>
          <a:lstStyle/>
          <a:p>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fontScale="85000" lnSpcReduction="20000"/>
          </a:bodyPr>
          <a:lstStyle/>
          <a:p>
            <a:r>
              <a:rPr lang="en-NZ" dirty="0" smtClean="0"/>
              <a:t>Once upon</a:t>
            </a:r>
            <a:r>
              <a:rPr lang="en-NZ" baseline="0" dirty="0" smtClean="0"/>
              <a:t> a time (back in 2010) we described the capital asset management system in terms of the processes we had in place to reveal intentions, develop business cases, monitor project performance and measure and enhance agency asset management capability.  </a:t>
            </a:r>
          </a:p>
          <a:p>
            <a:endParaRPr lang="en-NZ" baseline="0" dirty="0" smtClean="0"/>
          </a:p>
          <a:p>
            <a:r>
              <a:rPr lang="en-NZ" baseline="0" dirty="0" smtClean="0"/>
              <a:t>What this diagram shows is that our thinking has evolved in several important ways:</a:t>
            </a:r>
          </a:p>
          <a:p>
            <a:pPr marL="228600" indent="-228600">
              <a:buAutoNum type="arabicPeriod"/>
            </a:pPr>
            <a:r>
              <a:rPr lang="en-NZ" baseline="0" dirty="0" smtClean="0"/>
              <a:t>There is a portfolio perspective – a more deliberate focus on selecting the investments that will deliver what government wants</a:t>
            </a:r>
          </a:p>
          <a:p>
            <a:pPr marL="228600" indent="-228600">
              <a:buAutoNum type="arabicPeriod"/>
            </a:pPr>
            <a:r>
              <a:rPr lang="en-NZ" baseline="0" dirty="0" smtClean="0"/>
              <a:t>There is a value (rather than financially constrained) perspective – the new paradigm seeks best value within acceptable risk parameters</a:t>
            </a:r>
          </a:p>
          <a:p>
            <a:pPr marL="228600" indent="-228600">
              <a:buAutoNum type="arabicPeriod"/>
            </a:pPr>
            <a:r>
              <a:rPr lang="en-NZ" baseline="0" dirty="0" smtClean="0"/>
              <a:t>There is a more systematic use of performance information over the life of the investment, rather than a focus on the investment decision alone, and</a:t>
            </a:r>
          </a:p>
          <a:p>
            <a:pPr marL="228600" indent="-228600">
              <a:buAutoNum type="arabicPeriod"/>
            </a:pPr>
            <a:r>
              <a:rPr lang="en-NZ" baseline="0" dirty="0" smtClean="0"/>
              <a:t>There are system objectives and roles for key actors. </a:t>
            </a:r>
          </a:p>
          <a:p>
            <a:pPr marL="228600" indent="-228600">
              <a:buAutoNum type="arabicPeriod"/>
            </a:pPr>
            <a:endParaRPr lang="en-NZ" baseline="0" dirty="0" smtClean="0"/>
          </a:p>
          <a:p>
            <a:pPr marL="228600" indent="-228600">
              <a:buNone/>
            </a:pPr>
            <a:r>
              <a:rPr lang="en-NZ" b="1" baseline="0" dirty="0" smtClean="0"/>
              <a:t>System objectives</a:t>
            </a:r>
          </a:p>
          <a:p>
            <a:r>
              <a:rPr lang="en-US" dirty="0" smtClean="0"/>
              <a:t>Investment choices and decisions need to be informed by disciplined processes across the system and at agency level in order to:</a:t>
            </a:r>
          </a:p>
          <a:p>
            <a:r>
              <a:rPr lang="en-US" dirty="0" smtClean="0"/>
              <a:t>14.1optimise value generated from new and existing investments;</a:t>
            </a:r>
          </a:p>
          <a:p>
            <a:r>
              <a:rPr lang="en-US" dirty="0" smtClean="0"/>
              <a:t>14.2 increase the efficiency and effectiveness of the investment management system; and</a:t>
            </a:r>
          </a:p>
          <a:p>
            <a:r>
              <a:rPr lang="en-US" dirty="0" smtClean="0"/>
              <a:t>14.3 enable investments to achieve their specific investment objectives.</a:t>
            </a:r>
          </a:p>
          <a:p>
            <a:endParaRPr lang="en-US" dirty="0" smtClean="0"/>
          </a:p>
          <a:p>
            <a:r>
              <a:rPr lang="en-US" dirty="0" smtClean="0"/>
              <a:t>To that end, the system must:</a:t>
            </a:r>
          </a:p>
          <a:p>
            <a:r>
              <a:rPr lang="en-US" dirty="0" smtClean="0"/>
              <a:t>15.1enable Cabinet and agencies to </a:t>
            </a:r>
            <a:r>
              <a:rPr lang="en-US" dirty="0" err="1" smtClean="0"/>
              <a:t>prioritise</a:t>
            </a:r>
            <a:r>
              <a:rPr lang="en-US" dirty="0" smtClean="0"/>
              <a:t> and coordinate significant investments according to government and State services long term priorities;</a:t>
            </a:r>
          </a:p>
          <a:p>
            <a:r>
              <a:rPr lang="en-US" dirty="0" smtClean="0"/>
              <a:t>15.2establish, disclose and then deliver the agreed value from particular investments;</a:t>
            </a:r>
          </a:p>
          <a:p>
            <a:r>
              <a:rPr lang="en-US" dirty="0" smtClean="0"/>
              <a:t>15.3promote good stewardship of Crown resources;</a:t>
            </a:r>
          </a:p>
          <a:p>
            <a:r>
              <a:rPr lang="en-US" dirty="0" smtClean="0"/>
              <a:t>15.4enable Ministers, agencies, and the corporate centre to exercise their required roles in a flexible and efficient manner; and</a:t>
            </a:r>
          </a:p>
          <a:p>
            <a:r>
              <a:rPr lang="en-US" dirty="0" smtClean="0"/>
              <a:t>15.5make systematic use of performance information in corporate centre and agency investment management and decision-making processes.</a:t>
            </a:r>
          </a:p>
          <a:p>
            <a:pPr marL="228600" indent="-228600">
              <a:buNone/>
            </a:pPr>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a:bodyPr>
          <a:lstStyle/>
          <a:p>
            <a:r>
              <a:rPr lang="en-NZ" dirty="0" smtClean="0"/>
              <a:t>I’m going to spend most of my time this morning on these shaded items</a:t>
            </a:r>
            <a:r>
              <a:rPr lang="en-NZ" baseline="0" dirty="0" smtClean="0"/>
              <a:t> </a:t>
            </a:r>
            <a:r>
              <a:rPr lang="en-NZ" baseline="0" dirty="0" err="1" smtClean="0"/>
              <a:t>whaich</a:t>
            </a:r>
            <a:r>
              <a:rPr lang="en-NZ" baseline="0" dirty="0" smtClean="0"/>
              <a:t> are part of an overall programme to change the way central government makes capital investment decisions and delivers results.</a:t>
            </a:r>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a:bodyPr>
          <a:lstStyle/>
          <a:p>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fontScale="92500" lnSpcReduction="10000"/>
          </a:bodyPr>
          <a:lstStyle/>
          <a:p>
            <a:pPr lvl="0"/>
            <a:r>
              <a:rPr lang="en-NZ" sz="1000" kern="1200" dirty="0" smtClean="0">
                <a:solidFill>
                  <a:schemeClr val="tx1"/>
                </a:solidFill>
                <a:latin typeface="Arial" pitchFamily="34" charset="0"/>
                <a:ea typeface="+mn-ea"/>
                <a:cs typeface="Arial" pitchFamily="34" charset="0"/>
              </a:rPr>
              <a:t>See presentation</a:t>
            </a:r>
            <a:r>
              <a:rPr lang="en-NZ" sz="1000" kern="1200" baseline="0" dirty="0" smtClean="0">
                <a:solidFill>
                  <a:schemeClr val="tx1"/>
                </a:solidFill>
                <a:latin typeface="Arial" pitchFamily="34" charset="0"/>
                <a:ea typeface="+mn-ea"/>
                <a:cs typeface="Arial" pitchFamily="34" charset="0"/>
              </a:rPr>
              <a:t> from May</a:t>
            </a:r>
            <a:endParaRPr lang="en-NZ" sz="10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a:bodyPr>
          <a:lstStyle/>
          <a:p>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a:bodyPr>
          <a:lstStyle/>
          <a:p>
            <a:r>
              <a:rPr lang="en-NZ" dirty="0" smtClean="0"/>
              <a:t>We’re giving</a:t>
            </a:r>
            <a:r>
              <a:rPr lang="en-NZ" baseline="0" dirty="0" smtClean="0"/>
              <a:t> new life to an idea that has been around formally since 2010 but doing it in a way that makes it relevant to the investment management system.</a:t>
            </a:r>
          </a:p>
          <a:p>
            <a:endParaRPr lang="en-NZ" baseline="0" dirty="0" smtClean="0"/>
          </a:p>
          <a:p>
            <a:r>
              <a:rPr lang="en-NZ" baseline="0" dirty="0" smtClean="0"/>
              <a:t>In the intervening period we got fixated on departmental 4 year plans (which in truth have been of limited value due to the near term focus).</a:t>
            </a:r>
          </a:p>
          <a:p>
            <a:endParaRPr lang="en-NZ" baseline="0" dirty="0" smtClean="0"/>
          </a:p>
          <a:p>
            <a:r>
              <a:rPr lang="en-NZ" baseline="0" dirty="0" smtClean="0"/>
              <a:t>The LTIP has similar information requirements to what we used to call capital intentions reports.  What has changed since 2010 is the demand from Investment Ministers in particular for better information on the current and expected performance of asset portfolios as well as the performance of individual investments.  Also the SSA changes in 2013 heightened the need for departmental CEs to demonstrate good stewardship of government assets. Plus the corporate centre (including GCIO) is much more interested in performance of these things.  And finally, </a:t>
            </a:r>
            <a:r>
              <a:rPr lang="en-NZ" baseline="0" dirty="0" err="1" smtClean="0"/>
              <a:t>importnatly</a:t>
            </a:r>
            <a:r>
              <a:rPr lang="en-NZ" baseline="0" dirty="0" smtClean="0"/>
              <a:t>, the quality of the LTIP will affect an agency’s ICR.</a:t>
            </a:r>
          </a:p>
          <a:p>
            <a:endParaRPr lang="en-NZ" baseline="0" dirty="0" smtClean="0"/>
          </a:p>
          <a:p>
            <a:r>
              <a:rPr lang="en-NZ" baseline="0" dirty="0" smtClean="0"/>
              <a:t> </a:t>
            </a:r>
            <a:endParaRPr lang="en-N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lnSpcReduction="10000"/>
          </a:bodyPr>
          <a:lstStyle/>
          <a:p>
            <a:r>
              <a:rPr lang="en-GB" sz="1200" kern="1200" dirty="0" smtClean="0">
                <a:solidFill>
                  <a:schemeClr val="tx1"/>
                </a:solidFill>
                <a:latin typeface="Times New Roman" pitchFamily="18" charset="0"/>
                <a:ea typeface="+mn-ea"/>
                <a:cs typeface="+mn-cs"/>
              </a:rPr>
              <a:t>The LTIP should be one element of the agency’s overall planning, management and reporting activity. </a:t>
            </a: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LTIP should clearly align and integrate with agency or sector strategic processes such as:</a:t>
            </a:r>
            <a:endParaRPr lang="en-NZ" sz="1200" kern="1200" dirty="0" smtClean="0">
              <a:solidFill>
                <a:schemeClr val="tx1"/>
              </a:solidFill>
              <a:latin typeface="Times New Roman" pitchFamily="18" charset="0"/>
              <a:ea typeface="+mn-ea"/>
              <a:cs typeface="+mn-cs"/>
            </a:endParaRPr>
          </a:p>
          <a:p>
            <a:pPr marL="228600" indent="-228600">
              <a:buFont typeface="+mj-lt"/>
              <a:buAutoNum type="arabicPeriod"/>
            </a:pPr>
            <a:r>
              <a:rPr lang="en-AU" sz="1200" kern="1200" dirty="0" smtClean="0">
                <a:solidFill>
                  <a:schemeClr val="tx1"/>
                </a:solidFill>
                <a:latin typeface="Times New Roman" pitchFamily="18" charset="0"/>
                <a:ea typeface="+mn-ea"/>
                <a:cs typeface="+mn-cs"/>
              </a:rPr>
              <a:t>strategic thinking and strategic intentions (</a:t>
            </a:r>
            <a:r>
              <a:rPr lang="en-AU" sz="1200" kern="1200" dirty="0" err="1" smtClean="0">
                <a:solidFill>
                  <a:schemeClr val="tx1"/>
                </a:solidFill>
                <a:latin typeface="Times New Roman" pitchFamily="18" charset="0"/>
                <a:ea typeface="+mn-ea"/>
                <a:cs typeface="+mn-cs"/>
              </a:rPr>
              <a:t>eg</a:t>
            </a:r>
            <a:r>
              <a:rPr lang="en-AU" sz="1200" kern="1200" dirty="0" smtClean="0">
                <a:solidFill>
                  <a:schemeClr val="tx1"/>
                </a:solidFill>
                <a:latin typeface="Times New Roman" pitchFamily="18" charset="0"/>
                <a:ea typeface="+mn-ea"/>
                <a:cs typeface="+mn-cs"/>
              </a:rPr>
              <a:t>, Statement of Intent)</a:t>
            </a:r>
            <a:endParaRPr lang="en-NZ" sz="1200" kern="1200" dirty="0" smtClean="0">
              <a:solidFill>
                <a:schemeClr val="tx1"/>
              </a:solidFill>
              <a:latin typeface="Times New Roman" pitchFamily="18" charset="0"/>
              <a:ea typeface="+mn-ea"/>
              <a:cs typeface="+mn-cs"/>
            </a:endParaRPr>
          </a:p>
          <a:p>
            <a:pPr marL="228600" indent="-228600">
              <a:buFont typeface="+mj-lt"/>
              <a:buAutoNum type="arabicPeriod"/>
            </a:pPr>
            <a:r>
              <a:rPr lang="en-AU" sz="1200" kern="1200" dirty="0" smtClean="0">
                <a:solidFill>
                  <a:schemeClr val="tx1"/>
                </a:solidFill>
                <a:latin typeface="Times New Roman" pitchFamily="18" charset="0"/>
                <a:ea typeface="+mn-ea"/>
                <a:cs typeface="+mn-cs"/>
              </a:rPr>
              <a:t>medium term planning (</a:t>
            </a:r>
            <a:r>
              <a:rPr lang="en-AU" sz="1200" kern="1200" dirty="0" err="1" smtClean="0">
                <a:solidFill>
                  <a:schemeClr val="tx1"/>
                </a:solidFill>
                <a:latin typeface="Times New Roman" pitchFamily="18" charset="0"/>
                <a:ea typeface="+mn-ea"/>
                <a:cs typeface="+mn-cs"/>
              </a:rPr>
              <a:t>eg</a:t>
            </a:r>
            <a:r>
              <a:rPr lang="en-AU" sz="1200" kern="1200" dirty="0" smtClean="0">
                <a:solidFill>
                  <a:schemeClr val="tx1"/>
                </a:solidFill>
                <a:latin typeface="Times New Roman" pitchFamily="18" charset="0"/>
                <a:ea typeface="+mn-ea"/>
                <a:cs typeface="+mn-cs"/>
              </a:rPr>
              <a:t>, a department’s Four-year Plan)</a:t>
            </a:r>
            <a:endParaRPr lang="en-NZ" sz="1200" kern="1200" dirty="0" smtClean="0">
              <a:solidFill>
                <a:schemeClr val="tx1"/>
              </a:solidFill>
              <a:latin typeface="Times New Roman" pitchFamily="18" charset="0"/>
              <a:ea typeface="+mn-ea"/>
              <a:cs typeface="+mn-cs"/>
            </a:endParaRPr>
          </a:p>
          <a:p>
            <a:pPr marL="228600" indent="-228600">
              <a:buFont typeface="+mj-lt"/>
              <a:buAutoNum type="arabicPeriod"/>
            </a:pPr>
            <a:r>
              <a:rPr lang="en-AU" sz="1200" kern="1200" dirty="0" smtClean="0">
                <a:solidFill>
                  <a:schemeClr val="tx1"/>
                </a:solidFill>
                <a:latin typeface="Times New Roman" pitchFamily="18" charset="0"/>
                <a:ea typeface="+mn-ea"/>
                <a:cs typeface="+mn-cs"/>
              </a:rPr>
              <a:t>annual business planning, and</a:t>
            </a:r>
            <a:endParaRPr lang="en-NZ" sz="1200" kern="1200" dirty="0" smtClean="0">
              <a:solidFill>
                <a:schemeClr val="tx1"/>
              </a:solidFill>
              <a:latin typeface="Times New Roman" pitchFamily="18" charset="0"/>
              <a:ea typeface="+mn-ea"/>
              <a:cs typeface="+mn-cs"/>
            </a:endParaRPr>
          </a:p>
          <a:p>
            <a:pPr marL="228600" indent="-228600">
              <a:buFont typeface="+mj-lt"/>
              <a:buAutoNum type="arabicPeriod"/>
            </a:pPr>
            <a:r>
              <a:rPr lang="en-AU" sz="1200" kern="1200" dirty="0" smtClean="0">
                <a:solidFill>
                  <a:schemeClr val="tx1"/>
                </a:solidFill>
                <a:latin typeface="Times New Roman" pitchFamily="18" charset="0"/>
                <a:ea typeface="+mn-ea"/>
                <a:cs typeface="+mn-cs"/>
              </a:rPr>
              <a:t>functional planning (</a:t>
            </a:r>
            <a:r>
              <a:rPr lang="en-AU" sz="1200" kern="1200" dirty="0" err="1" smtClean="0">
                <a:solidFill>
                  <a:schemeClr val="tx1"/>
                </a:solidFill>
                <a:latin typeface="Times New Roman" pitchFamily="18" charset="0"/>
                <a:ea typeface="+mn-ea"/>
                <a:cs typeface="+mn-cs"/>
              </a:rPr>
              <a:t>eg</a:t>
            </a:r>
            <a:r>
              <a:rPr lang="en-AU" sz="1200" kern="1200" dirty="0" smtClean="0">
                <a:solidFill>
                  <a:schemeClr val="tx1"/>
                </a:solidFill>
                <a:latin typeface="Times New Roman" pitchFamily="18" charset="0"/>
                <a:ea typeface="+mn-ea"/>
                <a:cs typeface="+mn-cs"/>
              </a:rPr>
              <a:t>, asset management planning)</a:t>
            </a:r>
            <a:endParaRPr lang="en-NZ"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This slide illustrates how strategic intentions inform and are informed by a range of typical planning outputs.  Planning outputs will be tailored to different audiences, purposes and planning horizons. They can include functional plans such as ICT, asset management, property or workforce, and Better Business Cases for programmes and projects relating to investments in the LTIP.</a:t>
            </a:r>
            <a:endParaRPr lang="en-NZ" sz="1200" kern="1200" dirty="0" smtClean="0">
              <a:solidFill>
                <a:schemeClr val="tx1"/>
              </a:solidFill>
              <a:latin typeface="Times New Roman" pitchFamily="18" charset="0"/>
              <a:ea typeface="+mn-ea"/>
              <a:cs typeface="+mn-cs"/>
            </a:endParaRPr>
          </a:p>
          <a:p>
            <a:endParaRPr lang="en-NZ" dirty="0" smtClean="0"/>
          </a:p>
          <a:p>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a:xfrm>
            <a:off x="679450" y="4714875"/>
            <a:ext cx="5438775" cy="4467225"/>
          </a:xfrm>
          <a:prstGeom prst="rect">
            <a:avLst/>
          </a:prstGeom>
        </p:spPr>
        <p:txBody>
          <a:bodyPr>
            <a:normAutofit lnSpcReduction="10000"/>
          </a:bodyPr>
          <a:lstStyle/>
          <a:p>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niversary-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2" name="Title 1"/>
          <p:cNvSpPr>
            <a:spLocks noGrp="1"/>
          </p:cNvSpPr>
          <p:nvPr>
            <p:ph type="ctrTitle"/>
          </p:nvPr>
        </p:nvSpPr>
        <p:spPr>
          <a:xfrm>
            <a:off x="685800" y="1720825"/>
            <a:ext cx="7772400" cy="1470025"/>
          </a:xfrm>
        </p:spPr>
        <p:txBody>
          <a:bodyPr>
            <a:noAutofit/>
          </a:bodyPr>
          <a:lstStyle>
            <a:lvl1pPr algn="ctr">
              <a:defRPr sz="4000" b="1">
                <a:solidFill>
                  <a:srgbClr val="17375E"/>
                </a:solidFill>
                <a:latin typeface="Arial" pitchFamily="34" charset="0"/>
                <a:cs typeface="Arial"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1371600" y="3476600"/>
            <a:ext cx="6400800" cy="1752600"/>
          </a:xfrm>
        </p:spPr>
        <p:txBody>
          <a:bodyPr>
            <a:normAutofit/>
          </a:bodyPr>
          <a:lstStyle>
            <a:lvl1pPr marL="0" indent="0" algn="ctr">
              <a:buNone/>
              <a:defRPr sz="320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grpSp>
        <p:nvGrpSpPr>
          <p:cNvPr id="7" name="Group 14"/>
          <p:cNvGrpSpPr/>
          <p:nvPr/>
        </p:nvGrpSpPr>
        <p:grpSpPr>
          <a:xfrm>
            <a:off x="683568" y="404664"/>
            <a:ext cx="3491880" cy="1195858"/>
            <a:chOff x="1656284" y="2048003"/>
            <a:chExt cx="9289032" cy="3181197"/>
          </a:xfrm>
        </p:grpSpPr>
        <p:grpSp>
          <p:nvGrpSpPr>
            <p:cNvPr id="8" name="Group 11"/>
            <p:cNvGrpSpPr/>
            <p:nvPr/>
          </p:nvGrpSpPr>
          <p:grpSpPr>
            <a:xfrm>
              <a:off x="5328692" y="2048003"/>
              <a:ext cx="5616624" cy="3124957"/>
              <a:chOff x="5328692" y="1988840"/>
              <a:chExt cx="5616624" cy="3124957"/>
            </a:xfrm>
          </p:grpSpPr>
          <p:pic>
            <p:nvPicPr>
              <p:cNvPr id="19" name="Picture 18" descr="NZ-spiral.png"/>
              <p:cNvPicPr>
                <a:picLocks noChangeAspect="1"/>
              </p:cNvPicPr>
              <p:nvPr/>
            </p:nvPicPr>
            <p:blipFill>
              <a:blip r:embed="rId2" cstate="print"/>
              <a:srcRect l="25727" t="50000" r="10893"/>
              <a:stretch>
                <a:fillRect/>
              </a:stretch>
            </p:blipFill>
            <p:spPr>
              <a:xfrm>
                <a:off x="8281020" y="1988840"/>
                <a:ext cx="2664296" cy="2699426"/>
              </a:xfrm>
              <a:prstGeom prst="rect">
                <a:avLst/>
              </a:prstGeom>
            </p:spPr>
          </p:pic>
          <p:pic>
            <p:nvPicPr>
              <p:cNvPr id="20" name="Picture 19" descr="175-logo.png"/>
              <p:cNvPicPr>
                <a:picLocks noChangeAspect="1"/>
              </p:cNvPicPr>
              <p:nvPr/>
            </p:nvPicPr>
            <p:blipFill>
              <a:blip r:embed="rId3" cstate="print"/>
              <a:stretch>
                <a:fillRect/>
              </a:stretch>
            </p:blipFill>
            <p:spPr>
              <a:xfrm>
                <a:off x="5328692" y="2708920"/>
                <a:ext cx="3758192" cy="2404877"/>
              </a:xfrm>
              <a:prstGeom prst="rect">
                <a:avLst/>
              </a:prstGeom>
            </p:spPr>
          </p:pic>
        </p:grpSp>
        <p:pic>
          <p:nvPicPr>
            <p:cNvPr id="18" name="Picture 17" descr="Logo.jpg"/>
            <p:cNvPicPr>
              <a:picLocks noChangeAspect="1"/>
            </p:cNvPicPr>
            <p:nvPr/>
          </p:nvPicPr>
          <p:blipFill>
            <a:blip r:embed="rId4" cstate="print"/>
            <a:stretch>
              <a:fillRect/>
            </a:stretch>
          </p:blipFill>
          <p:spPr>
            <a:xfrm>
              <a:off x="1656284" y="2070257"/>
              <a:ext cx="3331844" cy="3158943"/>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Wave-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sz="half" idx="1"/>
          </p:nvPr>
        </p:nvSpPr>
        <p:spPr>
          <a:xfrm>
            <a:off x="457200" y="2057400"/>
            <a:ext cx="4152900" cy="4191000"/>
          </a:xfrm>
        </p:spPr>
        <p:txBody>
          <a:bodyPr/>
          <a:lstStyle>
            <a:lvl1pPr marL="36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sz="2800"/>
            </a:lvl1pPr>
            <a:lvl2pPr marL="72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kumimoji="0" lang="en-US" sz="2400" b="0" i="0" u="none" strike="noStrike" kern="1200" cap="none" spc="0" normalizeH="0" baseline="0" noProof="0">
                <a:ln>
                  <a:noFill/>
                </a:ln>
                <a:solidFill>
                  <a:srgbClr val="404040"/>
                </a:solidFill>
                <a:effectLst/>
                <a:uLnTx/>
                <a:uFillTx/>
                <a:latin typeface="Arial" pitchFamily="34" charset="0"/>
                <a:cs typeface="Arial" pitchFamily="34" charset="0"/>
              </a:defRPr>
            </a:lvl2pPr>
            <a:lvl3pPr marL="108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2000" b="0" i="0" u="none" strike="noStrike" kern="1200" cap="none" spc="0" normalizeH="0" baseline="0" noProof="0">
                <a:ln>
                  <a:noFill/>
                </a:ln>
                <a:solidFill>
                  <a:srgbClr val="404040"/>
                </a:solidFill>
                <a:effectLst/>
                <a:uLnTx/>
                <a:uFillTx/>
                <a:latin typeface="Arial" pitchFamily="34" charset="0"/>
                <a:cs typeface="Arial" pitchFamily="34" charset="0"/>
              </a:defRPr>
            </a:lvl3pPr>
            <a:lvl4pPr marL="144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1800" b="0" i="0" u="none" strike="noStrike" kern="1200" cap="none" spc="0" normalizeH="0" baseline="0" noProof="0">
                <a:ln>
                  <a:noFill/>
                </a:ln>
                <a:solidFill>
                  <a:srgbClr val="404040"/>
                </a:solidFill>
                <a:effectLst/>
                <a:uLnTx/>
                <a:uFillTx/>
                <a:latin typeface="Arial" pitchFamily="34" charset="0"/>
                <a:cs typeface="Arial" pitchFamily="34" charset="0"/>
              </a:defRPr>
            </a:lvl4pPr>
            <a:lvl5pPr marL="180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NZ" sz="1800" b="0" i="0" u="none" strike="noStrike" kern="1200" cap="none" spc="0" normalizeH="0" baseline="0" noProof="0">
                <a:ln>
                  <a:noFill/>
                </a:ln>
                <a:solidFill>
                  <a:srgbClr val="404040"/>
                </a:solidFill>
                <a:effectLst/>
                <a:uLnTx/>
                <a:uFillTx/>
                <a:latin typeface="Arial" pitchFamily="34" charset="0"/>
                <a:cs typeface="Arial" pitchFamily="34" charset="0"/>
              </a:defRPr>
            </a:lvl5pPr>
            <a:lvl6pPr>
              <a:defRPr sz="1800"/>
            </a:lvl6pPr>
            <a:lvl7pPr>
              <a:defRPr sz="1800"/>
            </a:lvl7pPr>
            <a:lvl8pPr>
              <a:defRPr sz="1800"/>
            </a:lvl8pPr>
            <a:lvl9pPr>
              <a:defRPr sz="1800"/>
            </a:lvl9pPr>
          </a:lstStyle>
          <a:p>
            <a:pPr marL="360000" marR="0" lvl="0"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Click to edit Master text styles</a:t>
            </a:r>
          </a:p>
          <a:p>
            <a:pPr marL="360000" marR="0" lvl="1"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Second level</a:t>
            </a:r>
          </a:p>
          <a:p>
            <a:pPr marL="360000" marR="0" lvl="2"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Third level</a:t>
            </a:r>
          </a:p>
          <a:p>
            <a:pPr marL="360000" marR="0" lvl="3"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Fourth level</a:t>
            </a:r>
          </a:p>
          <a:p>
            <a:pPr marL="360000" marR="0" lvl="4"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Fifth level</a:t>
            </a:r>
            <a:endParaRPr kumimoji="0" lang="en-NZ" sz="1800" b="0" i="0" u="none" strike="noStrike" kern="1200" cap="none" spc="0" normalizeH="0" baseline="0" noProof="0" dirty="0">
              <a:ln>
                <a:noFill/>
              </a:ln>
              <a:solidFill>
                <a:srgbClr val="404040"/>
              </a:solidFill>
              <a:effectLst/>
              <a:uLnTx/>
              <a:uFillTx/>
              <a:latin typeface="Arial" pitchFamily="34" charset="0"/>
              <a:ea typeface="+mn-ea"/>
              <a:cs typeface="Arial" pitchFamily="34" charset="0"/>
            </a:endParaRPr>
          </a:p>
        </p:txBody>
      </p:sp>
      <p:sp>
        <p:nvSpPr>
          <p:cNvPr id="4" name="Content Placeholder 3"/>
          <p:cNvSpPr>
            <a:spLocks noGrp="1"/>
          </p:cNvSpPr>
          <p:nvPr>
            <p:ph sz="half" idx="2"/>
          </p:nvPr>
        </p:nvSpPr>
        <p:spPr>
          <a:xfrm>
            <a:off x="4762500" y="2057400"/>
            <a:ext cx="4152900" cy="4191000"/>
          </a:xfrm>
        </p:spPr>
        <p:txBody>
          <a:bodyPr/>
          <a:lstStyle>
            <a:lvl1pPr marL="36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sz="2800"/>
            </a:lvl1pPr>
            <a:lvl2pPr marL="72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kumimoji="0" lang="en-US" sz="2400" b="0" i="0" u="none" strike="noStrike" kern="1200" cap="none" spc="0" normalizeH="0" baseline="0" noProof="0">
                <a:ln>
                  <a:noFill/>
                </a:ln>
                <a:solidFill>
                  <a:srgbClr val="404040"/>
                </a:solidFill>
                <a:effectLst/>
                <a:uLnTx/>
                <a:uFillTx/>
                <a:latin typeface="Arial" pitchFamily="34" charset="0"/>
                <a:cs typeface="Arial" pitchFamily="34" charset="0"/>
              </a:defRPr>
            </a:lvl2pPr>
            <a:lvl3pPr marL="108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2000" b="0" i="0" u="none" strike="noStrike" kern="1200" cap="none" spc="0" normalizeH="0" baseline="0" noProof="0">
                <a:ln>
                  <a:noFill/>
                </a:ln>
                <a:solidFill>
                  <a:srgbClr val="404040"/>
                </a:solidFill>
                <a:effectLst/>
                <a:uLnTx/>
                <a:uFillTx/>
                <a:latin typeface="Arial" pitchFamily="34" charset="0"/>
                <a:cs typeface="Arial" pitchFamily="34" charset="0"/>
              </a:defRPr>
            </a:lvl3pPr>
            <a:lvl4pPr marL="144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1800" b="0" i="0" u="none" strike="noStrike" kern="1200" cap="none" spc="0" normalizeH="0" baseline="0" noProof="0">
                <a:ln>
                  <a:noFill/>
                </a:ln>
                <a:solidFill>
                  <a:srgbClr val="404040"/>
                </a:solidFill>
                <a:effectLst/>
                <a:uLnTx/>
                <a:uFillTx/>
                <a:latin typeface="Arial" pitchFamily="34" charset="0"/>
                <a:cs typeface="Arial" pitchFamily="34" charset="0"/>
              </a:defRPr>
            </a:lvl4pPr>
            <a:lvl5pPr marL="180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NZ" sz="1800" b="0" i="0" u="none" strike="noStrike" kern="1200" cap="none" spc="0" normalizeH="0" baseline="0" noProof="0">
                <a:ln>
                  <a:noFill/>
                </a:ln>
                <a:solidFill>
                  <a:srgbClr val="404040"/>
                </a:solidFill>
                <a:effectLst/>
                <a:uLnTx/>
                <a:uFillTx/>
                <a:latin typeface="Arial" pitchFamily="34" charset="0"/>
                <a:cs typeface="Arial" pitchFamily="34" charset="0"/>
              </a:defRPr>
            </a:lvl5pPr>
            <a:lvl6pPr>
              <a:defRPr sz="1800"/>
            </a:lvl6pPr>
            <a:lvl7pPr>
              <a:defRPr sz="1800"/>
            </a:lvl7pPr>
            <a:lvl8pPr>
              <a:defRPr sz="1800"/>
            </a:lvl8pPr>
            <a:lvl9pPr>
              <a:defRPr sz="1800"/>
            </a:lvl9pPr>
          </a:lstStyle>
          <a:p>
            <a:pPr marL="360000" marR="0" lvl="0"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Click to edit Master text styles</a:t>
            </a:r>
          </a:p>
          <a:p>
            <a:pPr marL="360000" marR="0" lvl="1"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Second level</a:t>
            </a:r>
          </a:p>
          <a:p>
            <a:pPr marL="360000" marR="0" lvl="2"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Third level</a:t>
            </a:r>
          </a:p>
          <a:p>
            <a:pPr marL="360000" marR="0" lvl="3"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Fourth level</a:t>
            </a:r>
          </a:p>
          <a:p>
            <a:pPr marL="360000" marR="0" lvl="4"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Fifth level</a:t>
            </a:r>
            <a:endParaRPr kumimoji="0" lang="en-NZ" sz="1800" b="0" i="0" u="none" strike="noStrike" kern="1200" cap="none" spc="0" normalizeH="0" baseline="0" noProof="0" dirty="0">
              <a:ln>
                <a:noFill/>
              </a:ln>
              <a:solidFill>
                <a:srgbClr val="404040"/>
              </a:solidFill>
              <a:effectLst/>
              <a:uLnTx/>
              <a:uFillTx/>
              <a:latin typeface="Arial" pitchFamily="34" charset="0"/>
              <a:ea typeface="+mn-ea"/>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Wav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v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nniversary-Title&amp;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542BAD-0160-4CF4-B7C5-A0E1E35E9150}"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Anniversary-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2057400"/>
            <a:ext cx="4152900" cy="4191000"/>
          </a:xfrm>
        </p:spPr>
        <p:txBody>
          <a:bodyPr/>
          <a:lstStyle>
            <a:lvl1pPr marL="36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sz="2800"/>
            </a:lvl1pPr>
            <a:lvl2pPr marL="72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kumimoji="0" lang="en-US" sz="2400" b="0" i="0" u="none" strike="noStrike" kern="1200" cap="none" spc="0" normalizeH="0" baseline="0" noProof="0">
                <a:ln>
                  <a:noFill/>
                </a:ln>
                <a:solidFill>
                  <a:srgbClr val="404040"/>
                </a:solidFill>
                <a:effectLst/>
                <a:uLnTx/>
                <a:uFillTx/>
                <a:latin typeface="Arial" pitchFamily="34" charset="0"/>
                <a:cs typeface="Arial" pitchFamily="34" charset="0"/>
              </a:defRPr>
            </a:lvl2pPr>
            <a:lvl3pPr marL="108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2000" b="0" i="0" u="none" strike="noStrike" kern="1200" cap="none" spc="0" normalizeH="0" baseline="0" noProof="0">
                <a:ln>
                  <a:noFill/>
                </a:ln>
                <a:solidFill>
                  <a:srgbClr val="404040"/>
                </a:solidFill>
                <a:effectLst/>
                <a:uLnTx/>
                <a:uFillTx/>
                <a:latin typeface="Arial" pitchFamily="34" charset="0"/>
                <a:cs typeface="Arial" pitchFamily="34" charset="0"/>
              </a:defRPr>
            </a:lvl3pPr>
            <a:lvl4pPr marL="144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1800" b="0" i="0" u="none" strike="noStrike" kern="1200" cap="none" spc="0" normalizeH="0" baseline="0" noProof="0">
                <a:ln>
                  <a:noFill/>
                </a:ln>
                <a:solidFill>
                  <a:srgbClr val="404040"/>
                </a:solidFill>
                <a:effectLst/>
                <a:uLnTx/>
                <a:uFillTx/>
                <a:latin typeface="Arial" pitchFamily="34" charset="0"/>
                <a:cs typeface="Arial" pitchFamily="34" charset="0"/>
              </a:defRPr>
            </a:lvl4pPr>
            <a:lvl5pPr marL="180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NZ" sz="1800" b="0" i="0" u="none" strike="noStrike" kern="1200" cap="none" spc="0" normalizeH="0" baseline="0" noProof="0">
                <a:ln>
                  <a:noFill/>
                </a:ln>
                <a:solidFill>
                  <a:srgbClr val="404040"/>
                </a:solidFill>
                <a:effectLst/>
                <a:uLnTx/>
                <a:uFillTx/>
                <a:latin typeface="Arial" pitchFamily="34" charset="0"/>
                <a:cs typeface="Arial" pitchFamily="34" charset="0"/>
              </a:defRPr>
            </a:lvl5pPr>
            <a:lvl6pPr>
              <a:defRPr sz="1800"/>
            </a:lvl6pPr>
            <a:lvl7pPr>
              <a:defRPr sz="1800"/>
            </a:lvl7pPr>
            <a:lvl8pPr>
              <a:defRPr sz="1800"/>
            </a:lvl8pPr>
            <a:lvl9pPr>
              <a:defRPr sz="1800"/>
            </a:lvl9pPr>
          </a:lstStyle>
          <a:p>
            <a:pPr marL="360000" marR="0" lvl="0"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Click to edit Master text styles</a:t>
            </a:r>
          </a:p>
          <a:p>
            <a:pPr marL="360000" marR="0" lvl="1"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Second level</a:t>
            </a:r>
          </a:p>
          <a:p>
            <a:pPr marL="360000" marR="0" lvl="2"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Third level</a:t>
            </a:r>
          </a:p>
          <a:p>
            <a:pPr marL="360000" marR="0" lvl="3"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Fourth level</a:t>
            </a:r>
          </a:p>
          <a:p>
            <a:pPr marL="360000" marR="0" lvl="4"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Fifth level</a:t>
            </a:r>
            <a:endParaRPr kumimoji="0" lang="en-NZ" sz="1800" b="0" i="0" u="none" strike="noStrike" kern="1200" cap="none" spc="0" normalizeH="0" baseline="0" noProof="0" dirty="0">
              <a:ln>
                <a:noFill/>
              </a:ln>
              <a:solidFill>
                <a:srgbClr val="404040"/>
              </a:solidFill>
              <a:effectLst/>
              <a:uLnTx/>
              <a:uFillTx/>
              <a:latin typeface="Arial" pitchFamily="34" charset="0"/>
              <a:ea typeface="+mn-ea"/>
              <a:cs typeface="Arial" pitchFamily="34" charset="0"/>
            </a:endParaRPr>
          </a:p>
        </p:txBody>
      </p:sp>
      <p:sp>
        <p:nvSpPr>
          <p:cNvPr id="4" name="Content Placeholder 3"/>
          <p:cNvSpPr>
            <a:spLocks noGrp="1"/>
          </p:cNvSpPr>
          <p:nvPr>
            <p:ph sz="half" idx="2"/>
          </p:nvPr>
        </p:nvSpPr>
        <p:spPr>
          <a:xfrm>
            <a:off x="4762500" y="2057400"/>
            <a:ext cx="4152900" cy="4191000"/>
          </a:xfrm>
        </p:spPr>
        <p:txBody>
          <a:bodyPr/>
          <a:lstStyle>
            <a:lvl1pPr marL="36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sz="2800"/>
            </a:lvl1pPr>
            <a:lvl2pPr marL="72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kumimoji="0" lang="en-US" sz="2400" b="0" i="0" u="none" strike="noStrike" kern="1200" cap="none" spc="0" normalizeH="0" baseline="0" noProof="0">
                <a:ln>
                  <a:noFill/>
                </a:ln>
                <a:solidFill>
                  <a:srgbClr val="404040"/>
                </a:solidFill>
                <a:effectLst/>
                <a:uLnTx/>
                <a:uFillTx/>
                <a:latin typeface="Arial" pitchFamily="34" charset="0"/>
                <a:cs typeface="Arial" pitchFamily="34" charset="0"/>
              </a:defRPr>
            </a:lvl2pPr>
            <a:lvl3pPr marL="108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2000" b="0" i="0" u="none" strike="noStrike" kern="1200" cap="none" spc="0" normalizeH="0" baseline="0" noProof="0">
                <a:ln>
                  <a:noFill/>
                </a:ln>
                <a:solidFill>
                  <a:srgbClr val="404040"/>
                </a:solidFill>
                <a:effectLst/>
                <a:uLnTx/>
                <a:uFillTx/>
                <a:latin typeface="Arial" pitchFamily="34" charset="0"/>
                <a:cs typeface="Arial" pitchFamily="34" charset="0"/>
              </a:defRPr>
            </a:lvl3pPr>
            <a:lvl4pPr marL="144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1800" b="0" i="0" u="none" strike="noStrike" kern="1200" cap="none" spc="0" normalizeH="0" baseline="0" noProof="0">
                <a:ln>
                  <a:noFill/>
                </a:ln>
                <a:solidFill>
                  <a:srgbClr val="404040"/>
                </a:solidFill>
                <a:effectLst/>
                <a:uLnTx/>
                <a:uFillTx/>
                <a:latin typeface="Arial" pitchFamily="34" charset="0"/>
                <a:cs typeface="Arial" pitchFamily="34" charset="0"/>
              </a:defRPr>
            </a:lvl4pPr>
            <a:lvl5pPr marL="180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NZ" sz="1800" b="0" i="0" u="none" strike="noStrike" kern="1200" cap="none" spc="0" normalizeH="0" baseline="0" noProof="0">
                <a:ln>
                  <a:noFill/>
                </a:ln>
                <a:solidFill>
                  <a:srgbClr val="404040"/>
                </a:solidFill>
                <a:effectLst/>
                <a:uLnTx/>
                <a:uFillTx/>
                <a:latin typeface="Arial" pitchFamily="34" charset="0"/>
                <a:cs typeface="Arial" pitchFamily="34" charset="0"/>
              </a:defRPr>
            </a:lvl5pPr>
            <a:lvl6pPr>
              <a:defRPr sz="1800"/>
            </a:lvl6pPr>
            <a:lvl7pPr>
              <a:defRPr sz="1800"/>
            </a:lvl7pPr>
            <a:lvl8pPr>
              <a:defRPr sz="1800"/>
            </a:lvl8pPr>
            <a:lvl9pPr>
              <a:defRPr sz="1800"/>
            </a:lvl9pPr>
          </a:lstStyle>
          <a:p>
            <a:pPr marL="360000" marR="0" lvl="0"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Click to edit Master text styles</a:t>
            </a:r>
          </a:p>
          <a:p>
            <a:pPr marL="360000" marR="0" lvl="1"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Second level</a:t>
            </a:r>
          </a:p>
          <a:p>
            <a:pPr marL="360000" marR="0" lvl="2"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Third level</a:t>
            </a:r>
          </a:p>
          <a:p>
            <a:pPr marL="360000" marR="0" lvl="3"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Fourth level</a:t>
            </a:r>
          </a:p>
          <a:p>
            <a:pPr marL="360000" marR="0" lvl="4"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Fifth level</a:t>
            </a:r>
            <a:endParaRPr kumimoji="0" lang="en-NZ" sz="1800" b="0" i="0" u="none" strike="noStrike" kern="1200" cap="none" spc="0" normalizeH="0" baseline="0" noProof="0" dirty="0">
              <a:ln>
                <a:noFill/>
              </a:ln>
              <a:solidFill>
                <a:srgbClr val="404040"/>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nniversary-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nniversary-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Anniversary-NZSpiral-Bylin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58EEDAD-67FA-4E14-A52B-FCCEF13663E6}" type="slidenum">
              <a:rPr lang="en-NZ" smtClean="0"/>
              <a:pPr/>
              <a:t>‹#›</a:t>
            </a:fld>
            <a:endParaRPr lang="en-NZ" dirty="0"/>
          </a:p>
        </p:txBody>
      </p:sp>
      <p:pic>
        <p:nvPicPr>
          <p:cNvPr id="7" name="Picture 6" descr="NZ-spiral.png"/>
          <p:cNvPicPr>
            <a:picLocks noChangeAspect="1"/>
          </p:cNvPicPr>
          <p:nvPr/>
        </p:nvPicPr>
        <p:blipFill>
          <a:blip r:embed="rId2" cstate="print"/>
          <a:srcRect l="25622" t="49349" r="9650"/>
          <a:stretch>
            <a:fillRect/>
          </a:stretch>
        </p:blipFill>
        <p:spPr>
          <a:xfrm>
            <a:off x="1907704" y="764704"/>
            <a:ext cx="5085263" cy="5110701"/>
          </a:xfrm>
          <a:prstGeom prst="rect">
            <a:avLst/>
          </a:prstGeom>
        </p:spPr>
      </p:pic>
      <p:sp>
        <p:nvSpPr>
          <p:cNvPr id="11" name="TextBox 10"/>
          <p:cNvSpPr txBox="1"/>
          <p:nvPr/>
        </p:nvSpPr>
        <p:spPr>
          <a:xfrm>
            <a:off x="899592" y="2921169"/>
            <a:ext cx="7344816" cy="1015663"/>
          </a:xfrm>
          <a:prstGeom prst="rect">
            <a:avLst/>
          </a:prstGeom>
          <a:noFill/>
        </p:spPr>
        <p:txBody>
          <a:bodyPr wrap="square" rtlCol="0">
            <a:spAutoFit/>
          </a:bodyPr>
          <a:lstStyle/>
          <a:p>
            <a:pPr>
              <a:lnSpc>
                <a:spcPct val="100000"/>
              </a:lnSpc>
            </a:pPr>
            <a:r>
              <a:rPr lang="en-NZ" sz="3600" b="1" dirty="0" smtClean="0">
                <a:solidFill>
                  <a:srgbClr val="17375E"/>
                </a:solidFill>
                <a:latin typeface="Arial" pitchFamily="34" charset="0"/>
                <a:cs typeface="Arial" pitchFamily="34" charset="0"/>
              </a:rPr>
              <a:t>Make a contribution that counts</a:t>
            </a:r>
          </a:p>
          <a:p>
            <a:pPr algn="ctr">
              <a:lnSpc>
                <a:spcPct val="100000"/>
              </a:lnSpc>
            </a:pPr>
            <a:r>
              <a:rPr lang="en-NZ" sz="2400" b="1" dirty="0" err="1" smtClean="0">
                <a:solidFill>
                  <a:srgbClr val="17375E"/>
                </a:solidFill>
                <a:latin typeface="Arial" pitchFamily="34" charset="0"/>
                <a:cs typeface="Arial" pitchFamily="34" charset="0"/>
              </a:rPr>
              <a:t>treasury.govt.nz</a:t>
            </a:r>
            <a:endParaRPr lang="en-NZ" sz="2400" b="1" dirty="0">
              <a:solidFill>
                <a:srgbClr val="17375E"/>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nniversary-Last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58EEDAD-67FA-4E14-A52B-FCCEF13663E6}" type="slidenum">
              <a:rPr lang="en-NZ" smtClean="0"/>
              <a:pPr/>
              <a:t>‹#›</a:t>
            </a:fld>
            <a:endParaRPr lang="en-NZ" dirty="0"/>
          </a:p>
        </p:txBody>
      </p:sp>
      <p:grpSp>
        <p:nvGrpSpPr>
          <p:cNvPr id="5" name="Group 7"/>
          <p:cNvGrpSpPr/>
          <p:nvPr/>
        </p:nvGrpSpPr>
        <p:grpSpPr>
          <a:xfrm>
            <a:off x="1619672" y="2276872"/>
            <a:ext cx="6048672" cy="2071477"/>
            <a:chOff x="1656284" y="2048003"/>
            <a:chExt cx="9289032" cy="3181197"/>
          </a:xfrm>
        </p:grpSpPr>
        <p:grpSp>
          <p:nvGrpSpPr>
            <p:cNvPr id="6" name="Group 11"/>
            <p:cNvGrpSpPr/>
            <p:nvPr/>
          </p:nvGrpSpPr>
          <p:grpSpPr>
            <a:xfrm>
              <a:off x="5328692" y="2048003"/>
              <a:ext cx="5616624" cy="3124957"/>
              <a:chOff x="5328692" y="1988840"/>
              <a:chExt cx="5616624" cy="3124957"/>
            </a:xfrm>
          </p:grpSpPr>
          <p:pic>
            <p:nvPicPr>
              <p:cNvPr id="12" name="Picture 11" descr="NZ-spiral.png"/>
              <p:cNvPicPr>
                <a:picLocks noChangeAspect="1"/>
              </p:cNvPicPr>
              <p:nvPr/>
            </p:nvPicPr>
            <p:blipFill>
              <a:blip r:embed="rId2" cstate="print"/>
              <a:srcRect l="25727" t="50000" r="10893"/>
              <a:stretch>
                <a:fillRect/>
              </a:stretch>
            </p:blipFill>
            <p:spPr>
              <a:xfrm>
                <a:off x="8281020" y="1988840"/>
                <a:ext cx="2664296" cy="2699426"/>
              </a:xfrm>
              <a:prstGeom prst="rect">
                <a:avLst/>
              </a:prstGeom>
            </p:spPr>
          </p:pic>
          <p:pic>
            <p:nvPicPr>
              <p:cNvPr id="13" name="Picture 12" descr="175-logo.png"/>
              <p:cNvPicPr>
                <a:picLocks noChangeAspect="1"/>
              </p:cNvPicPr>
              <p:nvPr/>
            </p:nvPicPr>
            <p:blipFill>
              <a:blip r:embed="rId3" cstate="print"/>
              <a:stretch>
                <a:fillRect/>
              </a:stretch>
            </p:blipFill>
            <p:spPr>
              <a:xfrm>
                <a:off x="5328692" y="2708920"/>
                <a:ext cx="3758192" cy="2404877"/>
              </a:xfrm>
              <a:prstGeom prst="rect">
                <a:avLst/>
              </a:prstGeom>
            </p:spPr>
          </p:pic>
        </p:grpSp>
        <p:pic>
          <p:nvPicPr>
            <p:cNvPr id="10" name="Picture 9" descr="Logo.jpg"/>
            <p:cNvPicPr>
              <a:picLocks noChangeAspect="1"/>
            </p:cNvPicPr>
            <p:nvPr/>
          </p:nvPicPr>
          <p:blipFill>
            <a:blip r:embed="rId4" cstate="print"/>
            <a:stretch>
              <a:fillRect/>
            </a:stretch>
          </p:blipFill>
          <p:spPr>
            <a:xfrm>
              <a:off x="1656284" y="2070257"/>
              <a:ext cx="3331844" cy="3158943"/>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ave-TitleSlide">
    <p:spTree>
      <p:nvGrpSpPr>
        <p:cNvPr id="1" name=""/>
        <p:cNvGrpSpPr/>
        <p:nvPr/>
      </p:nvGrpSpPr>
      <p:grpSpPr>
        <a:xfrm>
          <a:off x="0" y="0"/>
          <a:ext cx="0" cy="0"/>
          <a:chOff x="0" y="0"/>
          <a:chExt cx="0" cy="0"/>
        </a:xfrm>
      </p:grpSpPr>
      <p:pic>
        <p:nvPicPr>
          <p:cNvPr id="8" name="Picture 4" descr="P:\Websites and Intranet Design - Temporary\Cato\Health - Manipulated Crops\Waves_Colour_Horizontal_White Fade more.jpg"/>
          <p:cNvPicPr>
            <a:picLocks noChangeAspect="1" noChangeArrowheads="1"/>
          </p:cNvPicPr>
          <p:nvPr userDrawn="1"/>
        </p:nvPicPr>
        <p:blipFill>
          <a:blip r:embed="rId2" cstate="print"/>
          <a:srcRect t="540"/>
          <a:stretch>
            <a:fillRect/>
          </a:stretch>
        </p:blipFill>
        <p:spPr bwMode="auto">
          <a:xfrm rot="10800000">
            <a:off x="0" y="2664296"/>
            <a:ext cx="9144000" cy="4221087"/>
          </a:xfrm>
          <a:prstGeom prst="rect">
            <a:avLst/>
          </a:prstGeom>
          <a:noFill/>
        </p:spPr>
      </p:pic>
      <p:sp>
        <p:nvSpPr>
          <p:cNvPr id="5133" name="Text Box 13"/>
          <p:cNvSpPr txBox="1">
            <a:spLocks noChangeArrowheads="1"/>
          </p:cNvSpPr>
          <p:nvPr/>
        </p:nvSpPr>
        <p:spPr bwMode="auto">
          <a:xfrm>
            <a:off x="8096250" y="6546850"/>
            <a:ext cx="979488" cy="228600"/>
          </a:xfrm>
          <a:prstGeom prst="rect">
            <a:avLst/>
          </a:prstGeom>
          <a:noFill/>
          <a:ln w="9525">
            <a:noFill/>
            <a:miter lim="800000"/>
            <a:headEnd/>
            <a:tailEnd/>
          </a:ln>
          <a:effectLst/>
        </p:spPr>
        <p:txBody>
          <a:bodyPr wrap="none">
            <a:spAutoFit/>
          </a:bodyPr>
          <a:lstStyle/>
          <a:p>
            <a:pPr eaLnBrk="1" hangingPunct="1"/>
            <a:r>
              <a:rPr lang="en-US" sz="900">
                <a:solidFill>
                  <a:srgbClr val="00254F"/>
                </a:solidFill>
                <a:latin typeface="News Gothic MT" pitchFamily="34" charset="0"/>
                <a:cs typeface="Times New Roman" pitchFamily="18" charset="0"/>
              </a:rPr>
              <a:t>© The Treasury</a:t>
            </a:r>
            <a:endParaRPr lang="en-NZ" sz="900">
              <a:solidFill>
                <a:srgbClr val="00254F"/>
              </a:solidFill>
              <a:latin typeface="News Gothic MT" pitchFamily="34" charset="0"/>
            </a:endParaRPr>
          </a:p>
        </p:txBody>
      </p:sp>
      <p:sp>
        <p:nvSpPr>
          <p:cNvPr id="5137" name="Rectangle 17"/>
          <p:cNvSpPr>
            <a:spLocks noGrp="1" noChangeArrowheads="1"/>
          </p:cNvSpPr>
          <p:nvPr>
            <p:ph type="ctrTitle" sz="quarter"/>
          </p:nvPr>
        </p:nvSpPr>
        <p:spPr>
          <a:xfrm>
            <a:off x="683568" y="2708920"/>
            <a:ext cx="7772400" cy="1143000"/>
          </a:xfrm>
        </p:spPr>
        <p:txBody>
          <a:bodyPr lIns="91440" tIns="45720" rIns="91440" bIns="45720"/>
          <a:lstStyle>
            <a:lvl1pPr algn="ctr">
              <a:defRPr/>
            </a:lvl1pPr>
          </a:lstStyle>
          <a:p>
            <a:r>
              <a:rPr lang="en-US" smtClean="0"/>
              <a:t>Click to edit Master title style</a:t>
            </a:r>
            <a:endParaRPr lang="en-NZ" dirty="0"/>
          </a:p>
        </p:txBody>
      </p:sp>
      <p:sp>
        <p:nvSpPr>
          <p:cNvPr id="15" name="Subtitle 2"/>
          <p:cNvSpPr>
            <a:spLocks noGrp="1"/>
          </p:cNvSpPr>
          <p:nvPr>
            <p:ph type="subTitle" idx="1"/>
          </p:nvPr>
        </p:nvSpPr>
        <p:spPr>
          <a:xfrm>
            <a:off x="1369368" y="4005064"/>
            <a:ext cx="6400800" cy="1752600"/>
          </a:xfrm>
        </p:spPr>
        <p:txBody>
          <a:bodyPr/>
          <a:lstStyle>
            <a:lvl1pPr marL="0" indent="0" algn="ctr">
              <a:buNone/>
              <a:defRPr>
                <a:solidFill>
                  <a:srgbClr val="3E9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pic>
        <p:nvPicPr>
          <p:cNvPr id="2052" name="Picture 4" descr="P:\3 Corporate Branding and Styles\3 Logos and Stationary\1 Treasury\Logo\tsy-logo.png"/>
          <p:cNvPicPr>
            <a:picLocks noChangeAspect="1" noChangeArrowheads="1"/>
          </p:cNvPicPr>
          <p:nvPr userDrawn="1"/>
        </p:nvPicPr>
        <p:blipFill>
          <a:blip r:embed="rId3" cstate="print"/>
          <a:srcRect/>
          <a:stretch>
            <a:fillRect/>
          </a:stretch>
        </p:blipFill>
        <p:spPr bwMode="auto">
          <a:xfrm>
            <a:off x="3575497" y="404664"/>
            <a:ext cx="1988543" cy="191242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Wave-Title&amp;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lvl1pPr marL="360000" marR="0" indent="-360000" algn="l" defTabSz="360000" rtl="0" eaLnBrk="1" fontAlgn="auto" latinLnBrk="0" hangingPunct="1">
              <a:lnSpc>
                <a:spcPct val="110000"/>
              </a:lnSpc>
              <a:spcBef>
                <a:spcPts val="200"/>
              </a:spcBef>
              <a:spcAft>
                <a:spcPts val="400"/>
              </a:spcAft>
              <a:buClr>
                <a:srgbClr val="27AAE1"/>
              </a:buClr>
              <a:buSzTx/>
              <a:buFont typeface="Arial" pitchFamily="34" charset="0"/>
              <a:buChar char="•"/>
              <a:tabLst/>
              <a:defRPr/>
            </a:lvl1pPr>
            <a:lvl2pPr marL="720000" marR="0" indent="-360000" algn="l" defTabSz="360000" rtl="0" eaLnBrk="1" fontAlgn="auto" latinLnBrk="0" hangingPunct="1">
              <a:lnSpc>
                <a:spcPct val="110000"/>
              </a:lnSpc>
              <a:spcBef>
                <a:spcPts val="200"/>
              </a:spcBef>
              <a:spcAft>
                <a:spcPts val="400"/>
              </a:spcAft>
              <a:buClr>
                <a:srgbClr val="27AAE1"/>
              </a:buClr>
              <a:buSzTx/>
              <a:buFont typeface="Arial" pitchFamily="34" charset="0"/>
              <a:buChar char="–"/>
              <a:tabLst/>
              <a:defRPr kumimoji="0" lang="en-US" sz="2400" b="0" i="0" u="none" strike="noStrike" kern="1200" cap="none" spc="0" normalizeH="0" baseline="0" noProof="0">
                <a:ln>
                  <a:noFill/>
                </a:ln>
                <a:solidFill>
                  <a:srgbClr val="404040"/>
                </a:solidFill>
                <a:effectLst/>
                <a:uLnTx/>
                <a:uFillTx/>
                <a:latin typeface="Arial" pitchFamily="34" charset="0"/>
                <a:cs typeface="Arial" pitchFamily="34" charset="0"/>
              </a:defRPr>
            </a:lvl2pPr>
            <a:lvl3pPr marL="108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2000" b="0" i="0" u="none" strike="noStrike" kern="1200" cap="none" spc="0" normalizeH="0" baseline="0" noProof="0">
                <a:ln>
                  <a:noFill/>
                </a:ln>
                <a:solidFill>
                  <a:srgbClr val="404040"/>
                </a:solidFill>
                <a:effectLst/>
                <a:uLnTx/>
                <a:uFillTx/>
                <a:latin typeface="Arial" pitchFamily="34" charset="0"/>
                <a:cs typeface="Arial" pitchFamily="34" charset="0"/>
              </a:defRPr>
            </a:lvl3pPr>
            <a:lvl4pPr marL="144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US" sz="1800" b="0" i="0" u="none" strike="noStrike" kern="1200" cap="none" spc="0" normalizeH="0" baseline="0" noProof="0">
                <a:ln>
                  <a:noFill/>
                </a:ln>
                <a:solidFill>
                  <a:srgbClr val="404040"/>
                </a:solidFill>
                <a:effectLst/>
                <a:uLnTx/>
                <a:uFillTx/>
                <a:latin typeface="Arial" pitchFamily="34" charset="0"/>
                <a:cs typeface="Arial" pitchFamily="34" charset="0"/>
              </a:defRPr>
            </a:lvl4pPr>
            <a:lvl5pPr marL="180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kumimoji="0" lang="en-NZ" sz="1800" b="0" i="0" u="none" strike="noStrike" kern="1200" cap="none" spc="0" normalizeH="0" baseline="0" noProof="0">
                <a:ln>
                  <a:noFill/>
                </a:ln>
                <a:solidFill>
                  <a:srgbClr val="404040"/>
                </a:solidFill>
                <a:effectLst/>
                <a:uLnTx/>
                <a:uFillTx/>
                <a:latin typeface="Arial" pitchFamily="34" charset="0"/>
                <a:cs typeface="Arial" pitchFamily="34" charset="0"/>
              </a:defRPr>
            </a:lvl5pPr>
          </a:lstStyle>
          <a:p>
            <a:pPr marL="360000" marR="0" lvl="0"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Click to edit Master text styles</a:t>
            </a:r>
          </a:p>
          <a:p>
            <a:pPr marL="360000" marR="0" lvl="1"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Second level</a:t>
            </a:r>
          </a:p>
          <a:p>
            <a:pPr marL="360000" marR="0" lvl="2"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Third level</a:t>
            </a:r>
          </a:p>
          <a:p>
            <a:pPr marL="360000" marR="0" lvl="3"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Fourth level</a:t>
            </a:r>
          </a:p>
          <a:p>
            <a:pPr marL="360000" marR="0" lvl="4"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Fifth level</a:t>
            </a:r>
            <a:endParaRPr kumimoji="0" lang="en-NZ" sz="1800" b="0" i="0" u="none" strike="noStrike" kern="1200" cap="none" spc="0" normalizeH="0" baseline="0" noProof="0" dirty="0">
              <a:ln>
                <a:noFill/>
              </a:ln>
              <a:solidFill>
                <a:srgbClr val="404040"/>
              </a:solidFill>
              <a:effectLst/>
              <a:uLnTx/>
              <a:uFillTx/>
              <a:latin typeface="Arial" pitchFamily="34" charset="0"/>
              <a:ea typeface="+mn-ea"/>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lue-band-forpowerpoint.png"/>
          <p:cNvPicPr>
            <a:picLocks noChangeAspect="1"/>
          </p:cNvPicPr>
          <p:nvPr/>
        </p:nvPicPr>
        <p:blipFill>
          <a:blip r:embed="rId9" cstate="print"/>
          <a:stretch>
            <a:fillRect/>
          </a:stretch>
        </p:blipFill>
        <p:spPr>
          <a:xfrm>
            <a:off x="0" y="3245305"/>
            <a:ext cx="9144000" cy="3612696"/>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60000" marR="0" indent="-360000" algn="l" defTabSz="360000" rtl="0" eaLnBrk="1" fontAlgn="auto" latinLnBrk="0" hangingPunct="1">
        <a:lnSpc>
          <a:spcPct val="110000"/>
        </a:lnSpc>
        <a:spcBef>
          <a:spcPts val="200"/>
        </a:spcBef>
        <a:spcAft>
          <a:spcPts val="400"/>
        </a:spcAft>
        <a:buClr>
          <a:srgbClr val="404040"/>
        </a:buClr>
        <a:buSzTx/>
        <a:buFont typeface="Arial" pitchFamily="34" charset="0"/>
        <a:buChar char="•"/>
        <a:tabLst/>
        <a:defRPr sz="2800" kern="1200">
          <a:solidFill>
            <a:srgbClr val="404040"/>
          </a:solidFill>
          <a:latin typeface="Arial" pitchFamily="34" charset="0"/>
          <a:ea typeface="+mn-ea"/>
          <a:cs typeface="Arial" pitchFamily="34" charset="0"/>
        </a:defRPr>
      </a:lvl1pPr>
      <a:lvl2pPr marL="720000" marR="0" indent="-360000" algn="l" defTabSz="360000" rtl="0" eaLnBrk="1" fontAlgn="auto" latinLnBrk="0" hangingPunct="1">
        <a:lnSpc>
          <a:spcPct val="110000"/>
        </a:lnSpc>
        <a:spcBef>
          <a:spcPts val="200"/>
        </a:spcBef>
        <a:spcAft>
          <a:spcPts val="400"/>
        </a:spcAft>
        <a:buClr>
          <a:srgbClr val="404040"/>
        </a:buClr>
        <a:buSzTx/>
        <a:buFont typeface="Arial" pitchFamily="34" charset="0"/>
        <a:buChar char="–"/>
        <a:tabLst/>
        <a:defRPr sz="2400" kern="1200">
          <a:solidFill>
            <a:srgbClr val="404040"/>
          </a:solidFill>
          <a:latin typeface="Arial" pitchFamily="34" charset="0"/>
          <a:ea typeface="+mn-ea"/>
          <a:cs typeface="Arial" pitchFamily="34" charset="0"/>
        </a:defRPr>
      </a:lvl2pPr>
      <a:lvl3pPr marL="1080000" marR="0" indent="-360000" algn="l" defTabSz="360000" rtl="0" eaLnBrk="1" fontAlgn="auto" latinLnBrk="0" hangingPunct="1">
        <a:lnSpc>
          <a:spcPct val="110000"/>
        </a:lnSpc>
        <a:spcBef>
          <a:spcPts val="0"/>
        </a:spcBef>
        <a:spcAft>
          <a:spcPts val="400"/>
        </a:spcAft>
        <a:buClr>
          <a:srgbClr val="404040"/>
        </a:buClr>
        <a:buSzTx/>
        <a:buFont typeface="Arial" pitchFamily="34" charset="0"/>
        <a:buChar char="•"/>
        <a:tabLst/>
        <a:defRPr sz="2000" kern="1200">
          <a:solidFill>
            <a:srgbClr val="404040"/>
          </a:solidFill>
          <a:latin typeface="Arial" pitchFamily="34" charset="0"/>
          <a:ea typeface="+mn-ea"/>
          <a:cs typeface="Arial" pitchFamily="34" charset="0"/>
        </a:defRPr>
      </a:lvl3pPr>
      <a:lvl4pPr marL="1440000" marR="0" indent="-360000" algn="l" defTabSz="360000" rtl="0" eaLnBrk="1" fontAlgn="auto" latinLnBrk="0" hangingPunct="1">
        <a:lnSpc>
          <a:spcPct val="110000"/>
        </a:lnSpc>
        <a:spcBef>
          <a:spcPts val="0"/>
        </a:spcBef>
        <a:spcAft>
          <a:spcPts val="400"/>
        </a:spcAft>
        <a:buClr>
          <a:srgbClr val="404040"/>
        </a:buClr>
        <a:buSzTx/>
        <a:buFont typeface="Arial" pitchFamily="34" charset="0"/>
        <a:buChar char="–"/>
        <a:tabLst/>
        <a:defRPr sz="1800" kern="1200">
          <a:solidFill>
            <a:srgbClr val="404040"/>
          </a:solidFill>
          <a:latin typeface="Arial" pitchFamily="34" charset="0"/>
          <a:ea typeface="+mn-ea"/>
          <a:cs typeface="Arial" pitchFamily="34" charset="0"/>
        </a:defRPr>
      </a:lvl4pPr>
      <a:lvl5pPr marL="1800000" marR="0" indent="-360000" algn="l" defTabSz="360000" rtl="0" eaLnBrk="1" fontAlgn="auto" latinLnBrk="0" hangingPunct="1">
        <a:lnSpc>
          <a:spcPct val="110000"/>
        </a:lnSpc>
        <a:spcBef>
          <a:spcPts val="0"/>
        </a:spcBef>
        <a:spcAft>
          <a:spcPts val="400"/>
        </a:spcAft>
        <a:buClr>
          <a:srgbClr val="404040"/>
        </a:buClr>
        <a:buSzTx/>
        <a:buFont typeface="Arial" pitchFamily="34" charset="0"/>
        <a:buChar char="»"/>
        <a:tabLst/>
        <a:defRPr sz="18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4" descr="P:\Websites and Intranet Design - Temporary\Cato\Health - Manipulated Crops\Waves_Colour_Horizontal_White Fade more.jpg"/>
          <p:cNvPicPr>
            <a:picLocks noChangeAspect="1" noChangeArrowheads="1"/>
          </p:cNvPicPr>
          <p:nvPr/>
        </p:nvPicPr>
        <p:blipFill>
          <a:blip r:embed="rId7" cstate="print"/>
          <a:srcRect t="14441"/>
          <a:stretch>
            <a:fillRect/>
          </a:stretch>
        </p:blipFill>
        <p:spPr bwMode="auto">
          <a:xfrm rot="10800000">
            <a:off x="0" y="5112567"/>
            <a:ext cx="9144000" cy="1772816"/>
          </a:xfrm>
          <a:prstGeom prst="rect">
            <a:avLst/>
          </a:prstGeom>
          <a:noFill/>
        </p:spPr>
      </p:pic>
      <p:sp>
        <p:nvSpPr>
          <p:cNvPr id="1032" name="Rectangle 8"/>
          <p:cNvSpPr>
            <a:spLocks noGrp="1" noChangeArrowheads="1"/>
          </p:cNvSpPr>
          <p:nvPr>
            <p:ph type="title"/>
          </p:nvPr>
        </p:nvSpPr>
        <p:spPr bwMode="auto">
          <a:xfrm>
            <a:off x="457200" y="609600"/>
            <a:ext cx="8458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NZ" dirty="0" smtClean="0"/>
          </a:p>
        </p:txBody>
      </p:sp>
      <p:sp>
        <p:nvSpPr>
          <p:cNvPr id="1036" name="Rectangle 12"/>
          <p:cNvSpPr>
            <a:spLocks noGrp="1" noChangeArrowheads="1"/>
          </p:cNvSpPr>
          <p:nvPr>
            <p:ph type="body" idx="1"/>
          </p:nvPr>
        </p:nvSpPr>
        <p:spPr bwMode="auto">
          <a:xfrm>
            <a:off x="457200" y="2057400"/>
            <a:ext cx="8458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60000" marR="0" lvl="0"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Click to edit Master text styles</a:t>
            </a:r>
          </a:p>
          <a:p>
            <a:pPr marL="360000" marR="0" lvl="1"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Second level</a:t>
            </a:r>
          </a:p>
          <a:p>
            <a:pPr marL="360000" marR="0" lvl="2"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Third level</a:t>
            </a:r>
          </a:p>
          <a:p>
            <a:pPr marL="360000" marR="0" lvl="3"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Fourth level</a:t>
            </a:r>
          </a:p>
          <a:p>
            <a:pPr marL="360000" marR="0" lvl="4" indent="-360000" algn="l" defTabSz="360000" rtl="0" eaLnBrk="1" fontAlgn="auto" latinLnBrk="0" hangingPunct="1">
              <a:lnSpc>
                <a:spcPct val="110000"/>
              </a:lnSpc>
              <a:spcBef>
                <a:spcPts val="200"/>
              </a:spcBef>
              <a:spcAft>
                <a:spcPts val="400"/>
              </a:spcAft>
              <a:buClrTx/>
              <a:buSzTx/>
              <a:buFont typeface="Arial" pitchFamily="34" charset="0"/>
              <a:buChar char="•"/>
              <a:tabLst/>
              <a:defRPr/>
            </a:pPr>
            <a:r>
              <a:rPr kumimoji="0" lang="en-US" sz="2800" b="0" i="0" u="none" strike="noStrike" kern="1200" cap="none" spc="0" normalizeH="0" baseline="0" noProof="0" smtClean="0">
                <a:ln>
                  <a:noFill/>
                </a:ln>
                <a:solidFill>
                  <a:srgbClr val="404040"/>
                </a:solidFill>
                <a:effectLst/>
                <a:uLnTx/>
                <a:uFillTx/>
                <a:latin typeface="Arial" pitchFamily="34" charset="0"/>
                <a:ea typeface="+mn-ea"/>
                <a:cs typeface="Arial" pitchFamily="34" charset="0"/>
              </a:rPr>
              <a:t>Fifth level</a:t>
            </a:r>
            <a:endParaRPr kumimoji="0" lang="en-NZ" sz="1800" b="0" i="0" u="none" strike="noStrike" kern="1200" cap="none" spc="0" normalizeH="0" baseline="0" noProof="0" dirty="0">
              <a:ln>
                <a:noFill/>
              </a:ln>
              <a:solidFill>
                <a:srgbClr val="404040"/>
              </a:solidFill>
              <a:effectLst/>
              <a:uLnTx/>
              <a:uFillTx/>
              <a:latin typeface="Arial" pitchFamily="34" charset="0"/>
              <a:ea typeface="+mn-ea"/>
              <a:cs typeface="Arial" pitchFamily="34" charset="0"/>
            </a:endParaRPr>
          </a:p>
        </p:txBody>
      </p:sp>
      <p:sp>
        <p:nvSpPr>
          <p:cNvPr id="1039" name="Text Box 15"/>
          <p:cNvSpPr txBox="1">
            <a:spLocks noChangeArrowheads="1"/>
          </p:cNvSpPr>
          <p:nvPr/>
        </p:nvSpPr>
        <p:spPr bwMode="auto">
          <a:xfrm>
            <a:off x="8096250" y="6546850"/>
            <a:ext cx="979488" cy="228600"/>
          </a:xfrm>
          <a:prstGeom prst="rect">
            <a:avLst/>
          </a:prstGeom>
          <a:noFill/>
          <a:ln w="9525">
            <a:noFill/>
            <a:miter lim="800000"/>
            <a:headEnd/>
            <a:tailEnd/>
          </a:ln>
          <a:effectLst/>
        </p:spPr>
        <p:txBody>
          <a:bodyPr wrap="none">
            <a:spAutoFit/>
          </a:bodyPr>
          <a:lstStyle/>
          <a:p>
            <a:pPr eaLnBrk="1" hangingPunct="1"/>
            <a:r>
              <a:rPr lang="en-US" sz="900">
                <a:solidFill>
                  <a:srgbClr val="00254F"/>
                </a:solidFill>
                <a:latin typeface="News Gothic MT" pitchFamily="34" charset="0"/>
                <a:cs typeface="Times New Roman" pitchFamily="18" charset="0"/>
              </a:rPr>
              <a:t>© The Treasury</a:t>
            </a:r>
            <a:endParaRPr lang="en-NZ" sz="900">
              <a:solidFill>
                <a:srgbClr val="00254F"/>
              </a:solidFill>
              <a:latin typeface="News Gothic MT" pitchFamily="34" charset="0"/>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hdr="0" ftr="0" dt="0"/>
  <p:txStyles>
    <p:titleStyle>
      <a:lvl1pPr algn="l" rtl="0" eaLnBrk="1" fontAlgn="base" hangingPunct="1">
        <a:spcBef>
          <a:spcPct val="0"/>
        </a:spcBef>
        <a:spcAft>
          <a:spcPct val="0"/>
        </a:spcAft>
        <a:defRPr sz="4400">
          <a:solidFill>
            <a:srgbClr val="27AAE1"/>
          </a:solidFill>
          <a:latin typeface="+mj-lt"/>
          <a:ea typeface="+mj-ea"/>
          <a:cs typeface="+mj-cs"/>
        </a:defRPr>
      </a:lvl1pPr>
      <a:lvl2pPr algn="l" rtl="0" eaLnBrk="1" fontAlgn="base" hangingPunct="1">
        <a:spcBef>
          <a:spcPct val="0"/>
        </a:spcBef>
        <a:spcAft>
          <a:spcPct val="0"/>
        </a:spcAft>
        <a:defRPr sz="4400">
          <a:solidFill>
            <a:srgbClr val="00254F"/>
          </a:solidFill>
          <a:latin typeface="Arial" charset="0"/>
        </a:defRPr>
      </a:lvl2pPr>
      <a:lvl3pPr algn="l" rtl="0" eaLnBrk="1" fontAlgn="base" hangingPunct="1">
        <a:spcBef>
          <a:spcPct val="0"/>
        </a:spcBef>
        <a:spcAft>
          <a:spcPct val="0"/>
        </a:spcAft>
        <a:defRPr sz="4400">
          <a:solidFill>
            <a:srgbClr val="00254F"/>
          </a:solidFill>
          <a:latin typeface="Arial" charset="0"/>
        </a:defRPr>
      </a:lvl3pPr>
      <a:lvl4pPr algn="l" rtl="0" eaLnBrk="1" fontAlgn="base" hangingPunct="1">
        <a:spcBef>
          <a:spcPct val="0"/>
        </a:spcBef>
        <a:spcAft>
          <a:spcPct val="0"/>
        </a:spcAft>
        <a:defRPr sz="4400">
          <a:solidFill>
            <a:srgbClr val="00254F"/>
          </a:solidFill>
          <a:latin typeface="Arial" charset="0"/>
        </a:defRPr>
      </a:lvl4pPr>
      <a:lvl5pPr algn="l" rtl="0" eaLnBrk="1" fontAlgn="base" hangingPunct="1">
        <a:spcBef>
          <a:spcPct val="0"/>
        </a:spcBef>
        <a:spcAft>
          <a:spcPct val="0"/>
        </a:spcAft>
        <a:defRPr sz="4400">
          <a:solidFill>
            <a:srgbClr val="00254F"/>
          </a:solidFill>
          <a:latin typeface="Arial" charset="0"/>
        </a:defRPr>
      </a:lvl5pPr>
      <a:lvl6pPr marL="457200" algn="l" rtl="0" eaLnBrk="1" fontAlgn="base" hangingPunct="1">
        <a:spcBef>
          <a:spcPct val="0"/>
        </a:spcBef>
        <a:spcAft>
          <a:spcPct val="0"/>
        </a:spcAft>
        <a:defRPr sz="4400">
          <a:solidFill>
            <a:srgbClr val="00254F"/>
          </a:solidFill>
          <a:latin typeface="Arial" charset="0"/>
        </a:defRPr>
      </a:lvl6pPr>
      <a:lvl7pPr marL="914400" algn="l" rtl="0" eaLnBrk="1" fontAlgn="base" hangingPunct="1">
        <a:spcBef>
          <a:spcPct val="0"/>
        </a:spcBef>
        <a:spcAft>
          <a:spcPct val="0"/>
        </a:spcAft>
        <a:defRPr sz="4400">
          <a:solidFill>
            <a:srgbClr val="00254F"/>
          </a:solidFill>
          <a:latin typeface="Arial" charset="0"/>
        </a:defRPr>
      </a:lvl7pPr>
      <a:lvl8pPr marL="1371600" algn="l" rtl="0" eaLnBrk="1" fontAlgn="base" hangingPunct="1">
        <a:spcBef>
          <a:spcPct val="0"/>
        </a:spcBef>
        <a:spcAft>
          <a:spcPct val="0"/>
        </a:spcAft>
        <a:defRPr sz="4400">
          <a:solidFill>
            <a:srgbClr val="00254F"/>
          </a:solidFill>
          <a:latin typeface="Arial" charset="0"/>
        </a:defRPr>
      </a:lvl8pPr>
      <a:lvl9pPr marL="1828800" algn="l" rtl="0" eaLnBrk="1" fontAlgn="base" hangingPunct="1">
        <a:spcBef>
          <a:spcPct val="0"/>
        </a:spcBef>
        <a:spcAft>
          <a:spcPct val="0"/>
        </a:spcAft>
        <a:defRPr sz="4400">
          <a:solidFill>
            <a:srgbClr val="00254F"/>
          </a:solidFill>
          <a:latin typeface="Arial" charset="0"/>
        </a:defRPr>
      </a:lvl9pPr>
    </p:titleStyle>
    <p:bodyStyle>
      <a:lvl1pPr marL="360000" marR="0" indent="-360000" algn="l" defTabSz="360000" rtl="0" eaLnBrk="1" fontAlgn="auto" latinLnBrk="0" hangingPunct="1">
        <a:lnSpc>
          <a:spcPct val="110000"/>
        </a:lnSpc>
        <a:spcBef>
          <a:spcPts val="200"/>
        </a:spcBef>
        <a:spcAft>
          <a:spcPts val="400"/>
        </a:spcAft>
        <a:buClr>
          <a:srgbClr val="27AAE1"/>
        </a:buClr>
        <a:buSzTx/>
        <a:buFont typeface="Arial" pitchFamily="34" charset="0"/>
        <a:buChar char="•"/>
        <a:tabLst/>
        <a:defRPr sz="3200">
          <a:solidFill>
            <a:schemeClr val="tx1">
              <a:lumMod val="65000"/>
              <a:lumOff val="35000"/>
            </a:schemeClr>
          </a:solidFill>
          <a:latin typeface="+mn-lt"/>
          <a:ea typeface="+mn-ea"/>
          <a:cs typeface="+mn-cs"/>
        </a:defRPr>
      </a:lvl1pPr>
      <a:lvl2pPr marL="720000" marR="0" indent="-360000" algn="l" defTabSz="360000" rtl="0" eaLnBrk="1" fontAlgn="auto" latinLnBrk="0" hangingPunct="1">
        <a:lnSpc>
          <a:spcPct val="110000"/>
        </a:lnSpc>
        <a:spcBef>
          <a:spcPts val="200"/>
        </a:spcBef>
        <a:spcAft>
          <a:spcPts val="400"/>
        </a:spcAft>
        <a:buClrTx/>
        <a:buSzTx/>
        <a:buFont typeface="Arial" pitchFamily="34" charset="0"/>
        <a:buChar char="–"/>
        <a:tabLst/>
        <a:defRPr sz="2800">
          <a:solidFill>
            <a:schemeClr val="tx1">
              <a:lumMod val="65000"/>
              <a:lumOff val="35000"/>
            </a:schemeClr>
          </a:solidFill>
          <a:latin typeface="+mn-lt"/>
        </a:defRPr>
      </a:lvl2pPr>
      <a:lvl3pPr marL="108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sz="2400">
          <a:solidFill>
            <a:schemeClr val="tx1">
              <a:lumMod val="65000"/>
              <a:lumOff val="35000"/>
            </a:schemeClr>
          </a:solidFill>
          <a:latin typeface="+mn-lt"/>
        </a:defRPr>
      </a:lvl3pPr>
      <a:lvl4pPr marL="144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sz="2000">
          <a:solidFill>
            <a:schemeClr val="tx1">
              <a:lumMod val="65000"/>
              <a:lumOff val="35000"/>
            </a:schemeClr>
          </a:solidFill>
          <a:latin typeface="+mn-lt"/>
        </a:defRPr>
      </a:lvl4pPr>
      <a:lvl5pPr marL="1800000" marR="0" indent="-360000" algn="l" defTabSz="360000" rtl="0" eaLnBrk="1" fontAlgn="auto" latinLnBrk="0" hangingPunct="1">
        <a:lnSpc>
          <a:spcPct val="110000"/>
        </a:lnSpc>
        <a:spcBef>
          <a:spcPts val="0"/>
        </a:spcBef>
        <a:spcAft>
          <a:spcPts val="400"/>
        </a:spcAft>
        <a:buClrTx/>
        <a:buSzTx/>
        <a:buFont typeface="Arial" pitchFamily="34" charset="0"/>
        <a:buChar char="»"/>
        <a:tabLst/>
        <a:defRPr sz="2000">
          <a:solidFill>
            <a:schemeClr val="tx1">
              <a:lumMod val="65000"/>
              <a:lumOff val="35000"/>
            </a:schemeClr>
          </a:solidFill>
          <a:latin typeface="+mn-lt"/>
        </a:defRPr>
      </a:lvl5pPr>
      <a:lvl6pPr marL="2514600" indent="-228600" algn="l" rtl="0" eaLnBrk="1" fontAlgn="base" hangingPunct="1">
        <a:spcBef>
          <a:spcPct val="20000"/>
        </a:spcBef>
        <a:spcAft>
          <a:spcPct val="0"/>
        </a:spcAft>
        <a:buClr>
          <a:srgbClr val="00254F"/>
        </a:buClr>
        <a:buChar char="•"/>
        <a:defRPr sz="2000">
          <a:solidFill>
            <a:srgbClr val="00254F"/>
          </a:solidFill>
          <a:latin typeface="+mn-lt"/>
        </a:defRPr>
      </a:lvl6pPr>
      <a:lvl7pPr marL="2971800" indent="-228600" algn="l" rtl="0" eaLnBrk="1" fontAlgn="base" hangingPunct="1">
        <a:spcBef>
          <a:spcPct val="20000"/>
        </a:spcBef>
        <a:spcAft>
          <a:spcPct val="0"/>
        </a:spcAft>
        <a:buClr>
          <a:srgbClr val="00254F"/>
        </a:buClr>
        <a:buChar char="•"/>
        <a:defRPr sz="2000">
          <a:solidFill>
            <a:srgbClr val="00254F"/>
          </a:solidFill>
          <a:latin typeface="+mn-lt"/>
        </a:defRPr>
      </a:lvl7pPr>
      <a:lvl8pPr marL="3429000" indent="-228600" algn="l" rtl="0" eaLnBrk="1" fontAlgn="base" hangingPunct="1">
        <a:spcBef>
          <a:spcPct val="20000"/>
        </a:spcBef>
        <a:spcAft>
          <a:spcPct val="0"/>
        </a:spcAft>
        <a:buClr>
          <a:srgbClr val="00254F"/>
        </a:buClr>
        <a:buChar char="•"/>
        <a:defRPr sz="2000">
          <a:solidFill>
            <a:srgbClr val="00254F"/>
          </a:solidFill>
          <a:latin typeface="+mn-lt"/>
        </a:defRPr>
      </a:lvl8pPr>
      <a:lvl9pPr marL="3886200" indent="-228600" algn="l" rtl="0" eaLnBrk="1" fontAlgn="base" hangingPunct="1">
        <a:spcBef>
          <a:spcPct val="20000"/>
        </a:spcBef>
        <a:spcAft>
          <a:spcPct val="0"/>
        </a:spcAft>
        <a:buClr>
          <a:srgbClr val="00254F"/>
        </a:buClr>
        <a:buChar char="•"/>
        <a:defRPr sz="2000">
          <a:solidFill>
            <a:srgbClr val="0025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42BAD-0160-4CF4-B7C5-A0E1E35E9150}"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treasury.govt.nz/statesector/investmentmanagement/plan/b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reasury.govt.nz/statesector/investmentmanage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683568" y="1844824"/>
            <a:ext cx="7920880" cy="4536504"/>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NZ" sz="4000" b="1" i="0" u="none" strike="noStrike" kern="1200" cap="none" spc="0" normalizeH="0" baseline="0" noProof="0" dirty="0" smtClean="0">
              <a:ln>
                <a:noFill/>
              </a:ln>
              <a:solidFill>
                <a:srgbClr val="17375E"/>
              </a:solidFill>
              <a:effectLst/>
              <a:uLnTx/>
              <a:uFillTx/>
              <a:latin typeface="Arial" pitchFamily="34" charset="0"/>
              <a:ea typeface="+mj-ea"/>
              <a:cs typeface="Arial" pitchFamily="34" charset="0"/>
            </a:endParaRPr>
          </a:p>
          <a:p>
            <a:pPr lvl="0" algn="ctr" eaLnBrk="1" fontAlgn="auto" hangingPunct="1">
              <a:spcAft>
                <a:spcPts val="0"/>
              </a:spcAft>
              <a:defRPr/>
            </a:pPr>
            <a:r>
              <a:rPr lang="en-NZ" sz="4400" dirty="0" smtClean="0">
                <a:solidFill>
                  <a:srgbClr val="17375E"/>
                </a:solidFill>
                <a:latin typeface="Arial" pitchFamily="34" charset="0"/>
                <a:ea typeface="+mj-ea"/>
                <a:cs typeface="Arial" pitchFamily="34" charset="0"/>
              </a:rPr>
              <a:t>Investment Management and Asset Performance in the State Services: Update </a:t>
            </a:r>
          </a:p>
          <a:p>
            <a:pPr lvl="0" algn="ctr" eaLnBrk="1" fontAlgn="auto" hangingPunct="1">
              <a:spcAft>
                <a:spcPts val="0"/>
              </a:spcAft>
              <a:defRPr/>
            </a:pPr>
            <a:endParaRPr kumimoji="0" lang="en-NZ" sz="2200" b="1" i="0" u="none" strike="noStrike" kern="1200" cap="none" spc="0" normalizeH="0" baseline="0" noProof="0" dirty="0" smtClean="0">
              <a:ln>
                <a:noFill/>
              </a:ln>
              <a:solidFill>
                <a:srgbClr val="17375E"/>
              </a:solidFill>
              <a:effectLst/>
              <a:uLnTx/>
              <a:uFillTx/>
              <a:latin typeface="Arial" pitchFamily="34" charset="0"/>
              <a:ea typeface="+mj-ea"/>
              <a:cs typeface="Arial" pitchFamily="34" charset="0"/>
            </a:endParaRPr>
          </a:p>
          <a:p>
            <a:pPr algn="ctr" eaLnBrk="1" fontAlgn="auto" hangingPunct="1">
              <a:spcAft>
                <a:spcPts val="0"/>
              </a:spcAft>
              <a:defRPr/>
            </a:pPr>
            <a:endParaRPr lang="en-NZ" sz="2200" dirty="0" smtClean="0">
              <a:solidFill>
                <a:srgbClr val="17375E"/>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NZ" sz="2000" b="1" i="0" u="none" strike="noStrike" kern="1200" cap="none" spc="0" normalizeH="0" baseline="0" noProof="0" dirty="0" smtClean="0">
              <a:ln>
                <a:noFill/>
              </a:ln>
              <a:solidFill>
                <a:srgbClr val="17375E"/>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NZ" sz="2000" b="1" i="0" u="none" strike="noStrike" kern="1200" cap="none" spc="0" normalizeH="0" baseline="0" noProof="0" dirty="0" smtClean="0">
              <a:ln>
                <a:noFill/>
              </a:ln>
              <a:solidFill>
                <a:srgbClr val="17375E"/>
              </a:solidFill>
              <a:effectLst/>
              <a:uLnTx/>
              <a:uFillTx/>
              <a:latin typeface="Arial" pitchFamily="34" charset="0"/>
              <a:ea typeface="+mj-ea"/>
              <a:cs typeface="Arial" pitchFamily="34" charset="0"/>
            </a:endParaRPr>
          </a:p>
          <a:p>
            <a:pPr lvl="0" eaLnBrk="1" fontAlgn="auto" hangingPunct="1">
              <a:spcAft>
                <a:spcPts val="0"/>
              </a:spcAft>
              <a:defRPr/>
            </a:pPr>
            <a:r>
              <a:rPr lang="en-NZ" dirty="0" smtClean="0">
                <a:solidFill>
                  <a:srgbClr val="17375E"/>
                </a:solidFill>
                <a:latin typeface="Arial" pitchFamily="34" charset="0"/>
                <a:ea typeface="+mj-ea"/>
                <a:cs typeface="Arial" pitchFamily="34" charset="0"/>
              </a:rPr>
              <a:t>Presentation to </a:t>
            </a:r>
            <a:r>
              <a:rPr lang="en-US" dirty="0" smtClean="0">
                <a:solidFill>
                  <a:srgbClr val="17375E"/>
                </a:solidFill>
                <a:latin typeface="Arial" pitchFamily="34" charset="0"/>
                <a:ea typeface="+mj-ea"/>
                <a:cs typeface="Arial" pitchFamily="34" charset="0"/>
              </a:rPr>
              <a:t>Investment &amp; Asset Management workshop</a:t>
            </a:r>
            <a:endParaRPr kumimoji="0" lang="en-NZ" i="0" u="none" strike="noStrike" kern="1200" cap="none" spc="0" normalizeH="0" baseline="0" noProof="0" dirty="0" smtClean="0">
              <a:ln>
                <a:noFill/>
              </a:ln>
              <a:solidFill>
                <a:srgbClr val="17375E"/>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NZ" dirty="0" smtClean="0">
                <a:solidFill>
                  <a:srgbClr val="17375E"/>
                </a:solidFill>
                <a:latin typeface="Arial" pitchFamily="34" charset="0"/>
                <a:ea typeface="+mj-ea"/>
                <a:cs typeface="Arial" pitchFamily="34" charset="0"/>
              </a:rPr>
              <a:t>Victoria University Campus, 11</a:t>
            </a:r>
            <a:r>
              <a:rPr kumimoji="0" lang="en-NZ" i="0" u="none" strike="noStrike" kern="1200" cap="none" spc="0" normalizeH="0" noProof="0" dirty="0" smtClean="0">
                <a:ln>
                  <a:noFill/>
                </a:ln>
                <a:solidFill>
                  <a:srgbClr val="17375E"/>
                </a:solidFill>
                <a:effectLst/>
                <a:uLnTx/>
                <a:uFillTx/>
                <a:latin typeface="Arial" pitchFamily="34" charset="0"/>
                <a:ea typeface="+mj-ea"/>
                <a:cs typeface="Arial" pitchFamily="34" charset="0"/>
              </a:rPr>
              <a:t> November 2015</a:t>
            </a:r>
            <a:endParaRPr kumimoji="0" lang="en-US" i="0" u="none" strike="noStrike" kern="1200" cap="none" spc="0" normalizeH="0" baseline="0" noProof="0" dirty="0">
              <a:ln>
                <a:noFill/>
              </a:ln>
              <a:solidFill>
                <a:srgbClr val="17375E"/>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395536" y="188640"/>
            <a:ext cx="8640960" cy="1143000"/>
          </a:xfrm>
        </p:spPr>
        <p:txBody>
          <a:bodyPr>
            <a:noAutofit/>
          </a:bodyPr>
          <a:lstStyle/>
          <a:p>
            <a:pPr lvl="0"/>
            <a:r>
              <a:rPr lang="en-US" sz="3600" dirty="0" smtClean="0"/>
              <a:t>Long-term Investment Plans</a:t>
            </a:r>
            <a:endParaRPr lang="en-US" sz="3600" dirty="0"/>
          </a:p>
        </p:txBody>
      </p:sp>
      <p:sp>
        <p:nvSpPr>
          <p:cNvPr id="9219" name="Rectangle 1027"/>
          <p:cNvSpPr>
            <a:spLocks noGrp="1" noChangeArrowheads="1"/>
          </p:cNvSpPr>
          <p:nvPr>
            <p:ph idx="1"/>
          </p:nvPr>
        </p:nvSpPr>
        <p:spPr>
          <a:xfrm>
            <a:off x="467544" y="1268760"/>
            <a:ext cx="8305800" cy="5184576"/>
          </a:xfrm>
        </p:spPr>
        <p:txBody>
          <a:bodyPr>
            <a:noAutofit/>
          </a:bodyPr>
          <a:lstStyle/>
          <a:p>
            <a:pPr marL="360000" lvl="1">
              <a:spcBef>
                <a:spcPts val="600"/>
              </a:spcBef>
              <a:spcAft>
                <a:spcPts val="600"/>
              </a:spcAft>
              <a:buFont typeface="Arial" pitchFamily="34" charset="0"/>
              <a:buChar char="•"/>
              <a:defRPr/>
            </a:pPr>
            <a:r>
              <a:rPr lang="en-NZ" dirty="0" smtClean="0"/>
              <a:t>Describe the investment journey over </a:t>
            </a:r>
            <a:r>
              <a:rPr lang="en-NZ" u="sng" dirty="0" smtClean="0"/>
              <a:t>at least </a:t>
            </a:r>
            <a:r>
              <a:rPr lang="en-NZ" dirty="0" smtClean="0"/>
              <a:t>10 years for an investment-intensive agency</a:t>
            </a:r>
          </a:p>
          <a:p>
            <a:pPr marL="360000" lvl="1">
              <a:spcBef>
                <a:spcPts val="600"/>
              </a:spcBef>
              <a:spcAft>
                <a:spcPts val="600"/>
              </a:spcAft>
              <a:buFont typeface="Arial" pitchFamily="34" charset="0"/>
              <a:buChar char="•"/>
              <a:defRPr/>
            </a:pPr>
            <a:r>
              <a:rPr lang="en-NZ" dirty="0" smtClean="0"/>
              <a:t>The LTIP reveals what will be invested in and how investment will occur in order to support delivery of the agency or sector strategic intentions.</a:t>
            </a:r>
          </a:p>
          <a:p>
            <a:pPr marL="360000" lvl="1">
              <a:spcBef>
                <a:spcPts val="600"/>
              </a:spcBef>
              <a:spcAft>
                <a:spcPts val="600"/>
              </a:spcAft>
              <a:buFont typeface="Arial" pitchFamily="34" charset="0"/>
              <a:buChar char="•"/>
            </a:pPr>
            <a:r>
              <a:rPr lang="en-GB" dirty="0" smtClean="0"/>
              <a:t>The LTIP should be one element of the agency’s overall planning, management and reporting activity. </a:t>
            </a:r>
          </a:p>
          <a:p>
            <a:pPr marL="360000" lvl="1">
              <a:spcBef>
                <a:spcPts val="600"/>
              </a:spcBef>
              <a:spcAft>
                <a:spcPts val="600"/>
              </a:spcAft>
              <a:buFont typeface="Arial" pitchFamily="34" charset="0"/>
              <a:buChar char="•"/>
            </a:pPr>
            <a:r>
              <a:rPr lang="en-GB" dirty="0" smtClean="0"/>
              <a:t>The quality of the LTIP matters: it affects the agency ICR, informs all-of-government portfolio management choices.</a:t>
            </a:r>
            <a:endParaRPr lang="en-N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fontScale="90000"/>
          </a:bodyPr>
          <a:lstStyle/>
          <a:p>
            <a:r>
              <a:rPr lang="en-NZ" dirty="0" smtClean="0"/>
              <a:t>Context for Long Term Investment Plans</a:t>
            </a:r>
            <a:endParaRPr lang="en-NZ" dirty="0"/>
          </a:p>
        </p:txBody>
      </p:sp>
      <p:pic>
        <p:nvPicPr>
          <p:cNvPr id="1027" name="Picture 3"/>
          <p:cNvPicPr>
            <a:picLocks noChangeAspect="1" noChangeArrowheads="1"/>
          </p:cNvPicPr>
          <p:nvPr/>
        </p:nvPicPr>
        <p:blipFill>
          <a:blip r:embed="rId3" cstate="print"/>
          <a:srcRect/>
          <a:stretch>
            <a:fillRect/>
          </a:stretch>
        </p:blipFill>
        <p:spPr bwMode="auto">
          <a:xfrm>
            <a:off x="1187624" y="1466428"/>
            <a:ext cx="6696075" cy="49149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a:bodyPr>
          <a:lstStyle/>
          <a:p>
            <a:r>
              <a:rPr lang="en-NZ" dirty="0" smtClean="0"/>
              <a:t>Better Business Cases - Update</a:t>
            </a:r>
            <a:endParaRPr lang="en-NZ" dirty="0"/>
          </a:p>
        </p:txBody>
      </p:sp>
      <p:sp>
        <p:nvSpPr>
          <p:cNvPr id="5" name="Rectangle 4"/>
          <p:cNvSpPr/>
          <p:nvPr/>
        </p:nvSpPr>
        <p:spPr>
          <a:xfrm>
            <a:off x="539552" y="1389890"/>
            <a:ext cx="8280920" cy="5453801"/>
          </a:xfrm>
          <a:prstGeom prst="rect">
            <a:avLst/>
          </a:prstGeom>
        </p:spPr>
        <p:txBody>
          <a:bodyPr wrap="square">
            <a:spAutoFit/>
          </a:bodyPr>
          <a:lstStyle/>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BBC has been in place since 2010 to enable </a:t>
            </a:r>
            <a:r>
              <a:rPr lang="en-NZ" dirty="0" smtClean="0"/>
              <a:t>smart investment decisions for public value</a:t>
            </a:r>
            <a:endParaRPr lang="en-NZ" dirty="0" smtClean="0">
              <a:solidFill>
                <a:srgbClr val="404040"/>
              </a:solidFill>
              <a:latin typeface="Arial" pitchFamily="34" charset="0"/>
              <a:cs typeface="Arial" pitchFamily="34" charset="0"/>
            </a:endParaRP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BBC is based on the 5 Case model:</a:t>
            </a:r>
          </a:p>
          <a:p>
            <a:pPr marL="817200" lvl="2" indent="-360000" defTabSz="360000" eaLnBrk="1" fontAlgn="auto" hangingPunct="1">
              <a:lnSpc>
                <a:spcPct val="110000"/>
              </a:lnSpc>
              <a:spcBef>
                <a:spcPts val="600"/>
              </a:spcBef>
              <a:spcAft>
                <a:spcPts val="3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Strategic case</a:t>
            </a:r>
          </a:p>
          <a:p>
            <a:pPr marL="817200" lvl="2" indent="-360000" defTabSz="360000" eaLnBrk="1" fontAlgn="auto" hangingPunct="1">
              <a:lnSpc>
                <a:spcPct val="110000"/>
              </a:lnSpc>
              <a:spcBef>
                <a:spcPts val="600"/>
              </a:spcBef>
              <a:spcAft>
                <a:spcPts val="3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Economic case</a:t>
            </a:r>
          </a:p>
          <a:p>
            <a:pPr marL="817200" lvl="2" indent="-360000" defTabSz="360000" eaLnBrk="1" fontAlgn="auto" hangingPunct="1">
              <a:lnSpc>
                <a:spcPct val="110000"/>
              </a:lnSpc>
              <a:spcBef>
                <a:spcPts val="600"/>
              </a:spcBef>
              <a:spcAft>
                <a:spcPts val="3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Commercial case</a:t>
            </a:r>
          </a:p>
          <a:p>
            <a:pPr marL="817200" lvl="2" indent="-360000" defTabSz="360000" eaLnBrk="1" fontAlgn="auto" hangingPunct="1">
              <a:lnSpc>
                <a:spcPct val="110000"/>
              </a:lnSpc>
              <a:spcBef>
                <a:spcPts val="600"/>
              </a:spcBef>
              <a:spcAft>
                <a:spcPts val="3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Financial case</a:t>
            </a:r>
          </a:p>
          <a:p>
            <a:pPr marL="817200" lvl="2" indent="-360000" defTabSz="360000" eaLnBrk="1" fontAlgn="auto" hangingPunct="1">
              <a:lnSpc>
                <a:spcPct val="110000"/>
              </a:lnSpc>
              <a:spcBef>
                <a:spcPts val="600"/>
              </a:spcBef>
              <a:spcAft>
                <a:spcPts val="3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Management case</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Review undertaken earlier this year including expert evaluation, Gateway lessons learned and user feedback</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New features effective 30 September 2015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a:bodyPr>
          <a:lstStyle/>
          <a:p>
            <a:r>
              <a:rPr lang="en-NZ" dirty="0" smtClean="0"/>
              <a:t>BBC – Insights from various sources</a:t>
            </a:r>
            <a:endParaRPr lang="en-NZ" dirty="0"/>
          </a:p>
        </p:txBody>
      </p:sp>
      <p:sp>
        <p:nvSpPr>
          <p:cNvPr id="5" name="Rectangle 4"/>
          <p:cNvSpPr/>
          <p:nvPr/>
        </p:nvSpPr>
        <p:spPr>
          <a:xfrm>
            <a:off x="539552" y="1340768"/>
            <a:ext cx="8280920" cy="4942892"/>
          </a:xfrm>
          <a:prstGeom prst="rect">
            <a:avLst/>
          </a:prstGeom>
        </p:spPr>
        <p:txBody>
          <a:bodyPr wrap="square">
            <a:spAutoFit/>
          </a:bodyPr>
          <a:lstStyle/>
          <a:p>
            <a:pPr marL="360000" indent="-360000" defTabSz="360000" eaLnBrk="1" fontAlgn="auto" hangingPunct="1">
              <a:lnSpc>
                <a:spcPct val="110000"/>
              </a:lnSpc>
              <a:spcBef>
                <a:spcPts val="600"/>
              </a:spcBef>
              <a:spcAft>
                <a:spcPts val="600"/>
              </a:spcAft>
              <a:buClr>
                <a:srgbClr val="404040"/>
              </a:buClr>
            </a:pPr>
            <a:r>
              <a:rPr lang="en-NZ" dirty="0" smtClean="0">
                <a:solidFill>
                  <a:srgbClr val="404040"/>
                </a:solidFill>
                <a:latin typeface="Arial" pitchFamily="34" charset="0"/>
                <a:cs typeface="Arial" pitchFamily="34" charset="0"/>
              </a:rPr>
              <a:t>Expert evaluation</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Significant improvement in quality of business cases since 2013:  O</a:t>
            </a:r>
            <a:r>
              <a:rPr lang="x-none" sz="2000" smtClean="0">
                <a:solidFill>
                  <a:srgbClr val="404040"/>
                </a:solidFill>
                <a:latin typeface="Arial" pitchFamily="34" charset="0"/>
                <a:cs typeface="Arial" pitchFamily="34" charset="0"/>
              </a:rPr>
              <a:t>verall </a:t>
            </a:r>
            <a:r>
              <a:rPr lang="en-NZ" sz="2000" dirty="0" smtClean="0">
                <a:solidFill>
                  <a:srgbClr val="404040"/>
                </a:solidFill>
                <a:latin typeface="Arial" pitchFamily="34" charset="0"/>
                <a:cs typeface="Arial" pitchFamily="34" charset="0"/>
              </a:rPr>
              <a:t>level of </a:t>
            </a:r>
            <a:r>
              <a:rPr lang="x-none" sz="2000" smtClean="0">
                <a:solidFill>
                  <a:srgbClr val="404040"/>
                </a:solidFill>
                <a:latin typeface="Arial" pitchFamily="34" charset="0"/>
                <a:cs typeface="Arial" pitchFamily="34" charset="0"/>
              </a:rPr>
              <a:t>business case maturity</a:t>
            </a:r>
            <a:r>
              <a:rPr lang="en-NZ" sz="2000" dirty="0" smtClean="0">
                <a:solidFill>
                  <a:srgbClr val="404040"/>
                </a:solidFill>
                <a:latin typeface="Arial" pitchFamily="34" charset="0"/>
                <a:cs typeface="Arial" pitchFamily="34" charset="0"/>
              </a:rPr>
              <a:t> is moderate</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x-none" sz="2000" smtClean="0">
                <a:solidFill>
                  <a:srgbClr val="404040"/>
                </a:solidFill>
                <a:latin typeface="Arial" pitchFamily="34" charset="0"/>
                <a:cs typeface="Arial" pitchFamily="34" charset="0"/>
              </a:rPr>
              <a:t>Business </a:t>
            </a:r>
            <a:r>
              <a:rPr lang="x-none" sz="2000" dirty="0" smtClean="0">
                <a:solidFill>
                  <a:srgbClr val="404040"/>
                </a:solidFill>
                <a:latin typeface="Arial" pitchFamily="34" charset="0"/>
                <a:cs typeface="Arial" pitchFamily="34" charset="0"/>
              </a:rPr>
              <a:t>cases being applied well to projects</a:t>
            </a:r>
            <a:r>
              <a:rPr lang="en-NZ" sz="2000" dirty="0" smtClean="0">
                <a:solidFill>
                  <a:srgbClr val="404040"/>
                </a:solidFill>
                <a:latin typeface="Arial" pitchFamily="34" charset="0"/>
                <a:cs typeface="Arial" pitchFamily="34" charset="0"/>
              </a:rPr>
              <a:t> but more emphasis needed on programmes</a:t>
            </a:r>
          </a:p>
          <a:p>
            <a:pPr marL="360000" indent="-360000" defTabSz="360000" eaLnBrk="1" fontAlgn="auto" hangingPunct="1">
              <a:lnSpc>
                <a:spcPct val="110000"/>
              </a:lnSpc>
              <a:spcBef>
                <a:spcPts val="600"/>
              </a:spcBef>
              <a:spcAft>
                <a:spcPts val="600"/>
              </a:spcAft>
              <a:buClr>
                <a:srgbClr val="404040"/>
              </a:buClr>
            </a:pPr>
            <a:r>
              <a:rPr lang="en-NZ" dirty="0" smtClean="0">
                <a:solidFill>
                  <a:srgbClr val="404040"/>
                </a:solidFill>
                <a:latin typeface="Arial" pitchFamily="34" charset="0"/>
                <a:cs typeface="Arial" pitchFamily="34" charset="0"/>
              </a:rPr>
              <a:t>Users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US" sz="2000" dirty="0" smtClean="0">
                <a:solidFill>
                  <a:srgbClr val="404040"/>
                </a:solidFill>
                <a:latin typeface="Arial" pitchFamily="34" charset="0"/>
                <a:cs typeface="Arial" pitchFamily="34" charset="0"/>
              </a:rPr>
              <a:t>Concerned about fit with policy decisions, annual budget process</a:t>
            </a:r>
          </a:p>
          <a:p>
            <a:pPr marL="360000" lvl="1" indent="-360000" defTabSz="360000" eaLnBrk="1" fontAlgn="auto" hangingPunct="1">
              <a:lnSpc>
                <a:spcPct val="110000"/>
              </a:lnSpc>
              <a:spcBef>
                <a:spcPts val="600"/>
              </a:spcBef>
              <a:spcAft>
                <a:spcPts val="600"/>
              </a:spcAft>
              <a:buClr>
                <a:srgbClr val="404040"/>
              </a:buClr>
            </a:pPr>
            <a:r>
              <a:rPr lang="en-NZ" dirty="0" smtClean="0">
                <a:solidFill>
                  <a:srgbClr val="404040"/>
                </a:solidFill>
                <a:latin typeface="Arial" pitchFamily="34" charset="0"/>
                <a:cs typeface="Arial" pitchFamily="34" charset="0"/>
              </a:rPr>
              <a:t>Gateway Lessons Learned report</a:t>
            </a:r>
          </a:p>
          <a:p>
            <a:pPr marL="360000" lvl="1"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Still significant uncertainty about: the application of the business case framework to programmes; how the process, information can be scaled to the investment context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a:bodyPr>
          <a:lstStyle/>
          <a:p>
            <a:r>
              <a:rPr lang="en-NZ" dirty="0" smtClean="0"/>
              <a:t>BBC – New emphasis, features</a:t>
            </a:r>
            <a:endParaRPr lang="en-NZ" dirty="0"/>
          </a:p>
        </p:txBody>
      </p:sp>
      <p:sp>
        <p:nvSpPr>
          <p:cNvPr id="5" name="Rectangle 4"/>
          <p:cNvSpPr/>
          <p:nvPr/>
        </p:nvSpPr>
        <p:spPr>
          <a:xfrm>
            <a:off x="539552" y="1340768"/>
            <a:ext cx="8280920" cy="4672048"/>
          </a:xfrm>
          <a:prstGeom prst="rect">
            <a:avLst/>
          </a:prstGeom>
        </p:spPr>
        <p:txBody>
          <a:bodyPr wrap="square">
            <a:spAutoFit/>
          </a:bodyPr>
          <a:lstStyle/>
          <a:p>
            <a:pPr marL="360000" lvl="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Encourage agencies to use Endorsed BBC Experts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Launch Clinics for Investment Intensive Agencies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Start publishing BBC case studies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Encourage agencies to make use of training </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Enhance the BBC Reviewers Course for the Corporate Centre</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Introduce Investment Management Course and Executive sessions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dirty="0" smtClean="0">
                <a:solidFill>
                  <a:srgbClr val="404040"/>
                </a:solidFill>
                <a:latin typeface="Arial" pitchFamily="34" charset="0"/>
                <a:cs typeface="Arial" pitchFamily="34" charset="0"/>
              </a:rPr>
              <a:t>Release revised guidance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435280" cy="1143000"/>
          </a:xfrm>
        </p:spPr>
        <p:txBody>
          <a:bodyPr>
            <a:normAutofit/>
          </a:bodyPr>
          <a:lstStyle/>
          <a:p>
            <a:r>
              <a:rPr lang="en-NZ" dirty="0" smtClean="0"/>
              <a:t>BBC – Latest guidance</a:t>
            </a:r>
            <a:endParaRPr lang="en-NZ" dirty="0"/>
          </a:p>
        </p:txBody>
      </p:sp>
      <p:sp>
        <p:nvSpPr>
          <p:cNvPr id="5" name="Rectangle 4"/>
          <p:cNvSpPr/>
          <p:nvPr/>
        </p:nvSpPr>
        <p:spPr>
          <a:xfrm>
            <a:off x="539552" y="1370748"/>
            <a:ext cx="8280920" cy="5404556"/>
          </a:xfrm>
          <a:prstGeom prst="rect">
            <a:avLst/>
          </a:prstGeom>
        </p:spPr>
        <p:txBody>
          <a:bodyPr wrap="square">
            <a:spAutoFit/>
          </a:bodyPr>
          <a:lstStyle/>
          <a:p>
            <a:pPr marL="360000" indent="-360000" defTabSz="360000" eaLnBrk="1" fontAlgn="auto" hangingPunct="1">
              <a:lnSpc>
                <a:spcPct val="110000"/>
              </a:lnSpc>
              <a:spcBef>
                <a:spcPts val="600"/>
              </a:spcBef>
              <a:spcAft>
                <a:spcPts val="600"/>
              </a:spcAft>
              <a:buClr>
                <a:srgbClr val="404040"/>
              </a:buClr>
            </a:pPr>
            <a:r>
              <a:rPr lang="en-NZ" dirty="0" smtClean="0">
                <a:solidFill>
                  <a:srgbClr val="404040"/>
                </a:solidFill>
                <a:latin typeface="Arial" pitchFamily="34" charset="0"/>
                <a:cs typeface="Arial" pitchFamily="34" charset="0"/>
              </a:rPr>
              <a:t>Clarifies: </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what’s expected and the suggested evidence </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the relationship with strategy and policy </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fit with decisions in annual budget process</a:t>
            </a:r>
          </a:p>
          <a:p>
            <a:pPr defTabSz="360000" eaLnBrk="1" fontAlgn="auto" hangingPunct="1">
              <a:lnSpc>
                <a:spcPct val="110000"/>
              </a:lnSpc>
              <a:spcBef>
                <a:spcPts val="600"/>
              </a:spcBef>
              <a:spcAft>
                <a:spcPts val="600"/>
              </a:spcAft>
              <a:buClr>
                <a:srgbClr val="404040"/>
              </a:buClr>
            </a:pPr>
            <a:r>
              <a:rPr lang="en-NZ" dirty="0" smtClean="0">
                <a:solidFill>
                  <a:srgbClr val="404040"/>
                </a:solidFill>
                <a:latin typeface="Arial" pitchFamily="34" charset="0"/>
                <a:cs typeface="Arial" pitchFamily="34" charset="0"/>
              </a:rPr>
              <a:t>Introduces: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principles-based approach to use of methods and tools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different ways of designing and delivering ICT projects</a:t>
            </a:r>
          </a:p>
          <a:p>
            <a:pPr marL="36000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recent changes to the Government Procurements Branch’s guidance, early market engagement</a:t>
            </a:r>
          </a:p>
          <a:p>
            <a:pPr marL="360000" lvl="0" indent="-360000" defTabSz="360000" eaLnBrk="1" fontAlgn="auto" hangingPunct="1">
              <a:lnSpc>
                <a:spcPct val="110000"/>
              </a:lnSpc>
              <a:spcBef>
                <a:spcPts val="600"/>
              </a:spcBef>
              <a:spcAft>
                <a:spcPts val="600"/>
              </a:spcAft>
              <a:buClr>
                <a:srgbClr val="404040"/>
              </a:buClr>
            </a:pPr>
            <a:r>
              <a:rPr lang="en-NZ" dirty="0" smtClean="0">
                <a:solidFill>
                  <a:srgbClr val="404040"/>
                </a:solidFill>
                <a:latin typeface="Arial" pitchFamily="34" charset="0"/>
                <a:cs typeface="Arial" pitchFamily="34" charset="0"/>
              </a:rPr>
              <a:t>Replaces:</a:t>
            </a:r>
          </a:p>
          <a:p>
            <a:pPr marL="360000" lvl="0" indent="-360000" defTabSz="360000" eaLnBrk="1" fontAlgn="auto" hangingPunct="1">
              <a:lnSpc>
                <a:spcPct val="110000"/>
              </a:lnSpc>
              <a:spcBef>
                <a:spcPts val="600"/>
              </a:spcBef>
              <a:spcAft>
                <a:spcPts val="600"/>
              </a:spcAft>
              <a:buClr>
                <a:srgbClr val="404040"/>
              </a:buClr>
              <a:buFont typeface="Arial" pitchFamily="34" charset="0"/>
              <a:buChar char="•"/>
            </a:pPr>
            <a:r>
              <a:rPr lang="en-NZ" sz="2000" dirty="0" smtClean="0">
                <a:solidFill>
                  <a:srgbClr val="404040"/>
                </a:solidFill>
                <a:latin typeface="Arial" pitchFamily="34" charset="0"/>
                <a:cs typeface="Arial" pitchFamily="34" charset="0"/>
              </a:rPr>
              <a:t>multiple scoping documents into one point of entry document</a:t>
            </a:r>
          </a:p>
        </p:txBody>
      </p:sp>
      <p:sp>
        <p:nvSpPr>
          <p:cNvPr id="6" name="TextBox 5"/>
          <p:cNvSpPr txBox="1"/>
          <p:nvPr/>
        </p:nvSpPr>
        <p:spPr>
          <a:xfrm>
            <a:off x="2123728" y="1124744"/>
            <a:ext cx="6778459" cy="584775"/>
          </a:xfrm>
          <a:prstGeom prst="rect">
            <a:avLst/>
          </a:prstGeom>
          <a:noFill/>
        </p:spPr>
        <p:txBody>
          <a:bodyPr wrap="none" rtlCol="0">
            <a:spAutoFit/>
          </a:bodyPr>
          <a:lstStyle/>
          <a:p>
            <a:r>
              <a:rPr lang="en-NZ" sz="1600" dirty="0" smtClean="0">
                <a:hlinkClick r:id="rId3"/>
              </a:rPr>
              <a:t>http://www.treasury.govt.nz/statesector/investmentmanagement/plan/bbc</a:t>
            </a:r>
            <a:endParaRPr lang="en-NZ" sz="1600" dirty="0" smtClean="0"/>
          </a:p>
          <a:p>
            <a:endParaRPr lang="en-N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600" dirty="0" smtClean="0"/>
              <a:t>Outline of presentation</a:t>
            </a:r>
            <a:endParaRPr lang="en-NZ" sz="3600" dirty="0"/>
          </a:p>
        </p:txBody>
      </p:sp>
      <p:graphicFrame>
        <p:nvGraphicFramePr>
          <p:cNvPr id="5" name="Table 4"/>
          <p:cNvGraphicFramePr>
            <a:graphicFrameLocks noGrp="1"/>
          </p:cNvGraphicFramePr>
          <p:nvPr/>
        </p:nvGraphicFramePr>
        <p:xfrm>
          <a:off x="683568" y="1347976"/>
          <a:ext cx="5616624" cy="3940027"/>
        </p:xfrm>
        <a:graphic>
          <a:graphicData uri="http://schemas.openxmlformats.org/drawingml/2006/table">
            <a:tbl>
              <a:tblPr firstRow="1" bandRow="1">
                <a:tableStyleId>{5C22544A-7EE6-4342-B048-85BDC9FD1C3A}</a:tableStyleId>
              </a:tblPr>
              <a:tblGrid>
                <a:gridCol w="4635944"/>
                <a:gridCol w="980680"/>
              </a:tblGrid>
              <a:tr h="562861">
                <a:tc>
                  <a:txBody>
                    <a:bodyPr/>
                    <a:lstStyle/>
                    <a:p>
                      <a:r>
                        <a:rPr lang="en-NZ" sz="1800" dirty="0" smtClean="0">
                          <a:latin typeface="Arial" pitchFamily="34" charset="0"/>
                          <a:cs typeface="Arial" pitchFamily="34" charset="0"/>
                        </a:rPr>
                        <a:t>Coverage</a:t>
                      </a:r>
                      <a:endParaRPr lang="en-NZ" sz="1800" dirty="0">
                        <a:latin typeface="Arial" pitchFamily="34" charset="0"/>
                        <a:cs typeface="Arial" pitchFamily="34" charset="0"/>
                      </a:endParaRPr>
                    </a:p>
                  </a:txBody>
                  <a:tcPr/>
                </a:tc>
                <a:tc>
                  <a:txBody>
                    <a:bodyPr/>
                    <a:lstStyle/>
                    <a:p>
                      <a:r>
                        <a:rPr lang="en-NZ" sz="1800" dirty="0" smtClean="0">
                          <a:latin typeface="Arial" pitchFamily="34" charset="0"/>
                          <a:cs typeface="Arial" pitchFamily="34" charset="0"/>
                        </a:rPr>
                        <a:t>Page</a:t>
                      </a:r>
                      <a:endParaRPr lang="en-NZ" sz="1800" dirty="0">
                        <a:latin typeface="Arial" pitchFamily="34" charset="0"/>
                        <a:cs typeface="Arial" pitchFamily="34" charset="0"/>
                      </a:endParaRPr>
                    </a:p>
                  </a:txBody>
                  <a:tcPr/>
                </a:tc>
              </a:tr>
              <a:tr h="562861">
                <a:tc>
                  <a:txBody>
                    <a:bodyPr/>
                    <a:lstStyle/>
                    <a:p>
                      <a:pPr marL="342900" indent="-342900">
                        <a:buFont typeface="+mj-lt"/>
                        <a:buNone/>
                      </a:pPr>
                      <a:r>
                        <a:rPr lang="en-NZ" sz="1800" dirty="0" smtClean="0">
                          <a:latin typeface="Arial" pitchFamily="34" charset="0"/>
                          <a:cs typeface="Arial" pitchFamily="34" charset="0"/>
                        </a:rPr>
                        <a:t>Investment Management System</a:t>
                      </a:r>
                    </a:p>
                  </a:txBody>
                  <a:tcPr/>
                </a:tc>
                <a:tc>
                  <a:txBody>
                    <a:bodyPr/>
                    <a:lstStyle/>
                    <a:p>
                      <a:r>
                        <a:rPr lang="en-NZ" sz="1800" dirty="0" smtClean="0">
                          <a:latin typeface="Arial" pitchFamily="34" charset="0"/>
                          <a:cs typeface="Arial" pitchFamily="34" charset="0"/>
                        </a:rPr>
                        <a:t>3</a:t>
                      </a:r>
                      <a:endParaRPr lang="en-NZ" sz="1800" dirty="0">
                        <a:latin typeface="Arial" pitchFamily="34" charset="0"/>
                        <a:cs typeface="Arial" pitchFamily="34" charset="0"/>
                      </a:endParaRPr>
                    </a:p>
                  </a:txBody>
                  <a:tcPr/>
                </a:tc>
              </a:tr>
              <a:tr h="562861">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NZ" sz="1800" kern="1200" dirty="0" smtClean="0">
                          <a:solidFill>
                            <a:schemeClr val="dk1"/>
                          </a:solidFill>
                          <a:latin typeface="Arial" pitchFamily="34" charset="0"/>
                          <a:ea typeface="+mn-ea"/>
                          <a:cs typeface="Arial" pitchFamily="34" charset="0"/>
                        </a:rPr>
                        <a:t>Change programme 2015-17</a:t>
                      </a:r>
                    </a:p>
                  </a:txBody>
                  <a:tcPr/>
                </a:tc>
                <a:tc>
                  <a:txBody>
                    <a:bodyPr/>
                    <a:lstStyle/>
                    <a:p>
                      <a:r>
                        <a:rPr lang="en-NZ" sz="1800" dirty="0" smtClean="0">
                          <a:latin typeface="Arial" pitchFamily="34" charset="0"/>
                          <a:cs typeface="Arial" pitchFamily="34" charset="0"/>
                        </a:rPr>
                        <a:t>4</a:t>
                      </a:r>
                      <a:endParaRPr lang="en-NZ" sz="1800" dirty="0">
                        <a:latin typeface="Arial" pitchFamily="34" charset="0"/>
                        <a:cs typeface="Arial" pitchFamily="34" charset="0"/>
                      </a:endParaRPr>
                    </a:p>
                  </a:txBody>
                  <a:tcPr/>
                </a:tc>
              </a:tr>
              <a:tr h="562861">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NZ" sz="1800" kern="1200" dirty="0" smtClean="0">
                          <a:solidFill>
                            <a:schemeClr val="dk1"/>
                          </a:solidFill>
                          <a:latin typeface="Arial" pitchFamily="34" charset="0"/>
                          <a:ea typeface="+mn-ea"/>
                          <a:cs typeface="Arial" pitchFamily="34" charset="0"/>
                        </a:rPr>
                        <a:t>Developments since July 2015</a:t>
                      </a:r>
                    </a:p>
                  </a:txBody>
                  <a:tcPr/>
                </a:tc>
                <a:tc>
                  <a:txBody>
                    <a:bodyPr/>
                    <a:lstStyle/>
                    <a:p>
                      <a:r>
                        <a:rPr lang="en-NZ" sz="1800" dirty="0" smtClean="0">
                          <a:latin typeface="Arial" pitchFamily="34" charset="0"/>
                          <a:cs typeface="Arial" pitchFamily="34" charset="0"/>
                        </a:rPr>
                        <a:t>6</a:t>
                      </a:r>
                      <a:endParaRPr lang="en-NZ" sz="1800" dirty="0">
                        <a:latin typeface="Arial" pitchFamily="34" charset="0"/>
                        <a:cs typeface="Arial" pitchFamily="34" charset="0"/>
                      </a:endParaRPr>
                    </a:p>
                  </a:txBody>
                  <a:tcPr/>
                </a:tc>
              </a:tr>
              <a:tr h="562861">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NZ" sz="1800" kern="1200" dirty="0" smtClean="0">
                          <a:solidFill>
                            <a:schemeClr val="dk1"/>
                          </a:solidFill>
                          <a:latin typeface="Arial" pitchFamily="34" charset="0"/>
                          <a:ea typeface="+mn-ea"/>
                          <a:cs typeface="Arial" pitchFamily="34" charset="0"/>
                        </a:rPr>
                        <a:t>Investor Confidence Rating ( ICR)</a:t>
                      </a:r>
                    </a:p>
                  </a:txBody>
                  <a:tcPr/>
                </a:tc>
                <a:tc>
                  <a:txBody>
                    <a:bodyPr/>
                    <a:lstStyle/>
                    <a:p>
                      <a:r>
                        <a:rPr lang="en-NZ" sz="1800" dirty="0" smtClean="0">
                          <a:latin typeface="Arial" pitchFamily="34" charset="0"/>
                          <a:cs typeface="Arial" pitchFamily="34" charset="0"/>
                        </a:rPr>
                        <a:t>7</a:t>
                      </a:r>
                      <a:endParaRPr lang="en-NZ" sz="1800" dirty="0">
                        <a:latin typeface="Arial" pitchFamily="34" charset="0"/>
                        <a:cs typeface="Arial" pitchFamily="34" charset="0"/>
                      </a:endParaRPr>
                    </a:p>
                  </a:txBody>
                  <a:tcPr/>
                </a:tc>
              </a:tr>
              <a:tr h="562861">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NZ" sz="1800" baseline="0" dirty="0" smtClean="0">
                          <a:latin typeface="Arial" pitchFamily="34" charset="0"/>
                          <a:cs typeface="Arial" pitchFamily="34" charset="0"/>
                        </a:rPr>
                        <a:t>Long term Investment Plans</a:t>
                      </a:r>
                      <a:endParaRPr lang="en-NZ" sz="1800" kern="1200" dirty="0" smtClean="0">
                        <a:solidFill>
                          <a:schemeClr val="dk1"/>
                        </a:solidFill>
                        <a:latin typeface="Arial" pitchFamily="34" charset="0"/>
                        <a:ea typeface="+mn-ea"/>
                        <a:cs typeface="Arial" pitchFamily="34" charset="0"/>
                      </a:endParaRPr>
                    </a:p>
                  </a:txBody>
                  <a:tcPr/>
                </a:tc>
                <a:tc>
                  <a:txBody>
                    <a:bodyPr/>
                    <a:lstStyle/>
                    <a:p>
                      <a:r>
                        <a:rPr lang="en-NZ" sz="1800" dirty="0" smtClean="0">
                          <a:latin typeface="Arial" pitchFamily="34" charset="0"/>
                          <a:cs typeface="Arial" pitchFamily="34" charset="0"/>
                        </a:rPr>
                        <a:t>10</a:t>
                      </a:r>
                      <a:endParaRPr lang="en-NZ" sz="1800" dirty="0">
                        <a:latin typeface="Arial" pitchFamily="34" charset="0"/>
                        <a:cs typeface="Arial" pitchFamily="34" charset="0"/>
                      </a:endParaRPr>
                    </a:p>
                  </a:txBody>
                  <a:tcPr/>
                </a:tc>
              </a:tr>
              <a:tr h="562861">
                <a:tc>
                  <a:txBody>
                    <a:bodyPr/>
                    <a:lstStyle/>
                    <a:p>
                      <a:r>
                        <a:rPr lang="en-NZ" dirty="0" smtClean="0"/>
                        <a:t>Update on BBC changes</a:t>
                      </a:r>
                      <a:endParaRPr lang="en-NZ" dirty="0"/>
                    </a:p>
                  </a:txBody>
                  <a:tcPr/>
                </a:tc>
                <a:tc>
                  <a:txBody>
                    <a:bodyPr/>
                    <a:lstStyle/>
                    <a:p>
                      <a:r>
                        <a:rPr lang="en-NZ" dirty="0" smtClean="0"/>
                        <a:t>12</a:t>
                      </a:r>
                      <a:endParaRPr lang="en-NZ"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Investment Management System</a:t>
            </a:r>
            <a:endParaRPr lang="en-NZ" dirty="0"/>
          </a:p>
        </p:txBody>
      </p:sp>
      <p:pic>
        <p:nvPicPr>
          <p:cNvPr id="5" name="Picture 4"/>
          <p:cNvPicPr>
            <a:picLocks noChangeAspect="1" noChangeArrowheads="1"/>
          </p:cNvPicPr>
          <p:nvPr/>
        </p:nvPicPr>
        <p:blipFill>
          <a:blip r:embed="rId3" cstate="print"/>
          <a:srcRect/>
          <a:stretch>
            <a:fillRect/>
          </a:stretch>
        </p:blipFill>
        <p:spPr bwMode="auto">
          <a:xfrm>
            <a:off x="845017" y="1988840"/>
            <a:ext cx="7615415" cy="4104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467544" y="404664"/>
            <a:ext cx="8305800" cy="720080"/>
          </a:xfrm>
        </p:spPr>
        <p:txBody>
          <a:bodyPr>
            <a:normAutofit/>
          </a:bodyPr>
          <a:lstStyle/>
          <a:p>
            <a:r>
              <a:rPr lang="en-US" sz="3600" dirty="0" smtClean="0"/>
              <a:t>Change Programme 2015-17</a:t>
            </a:r>
            <a:endParaRPr lang="en-US" sz="3600" dirty="0"/>
          </a:p>
        </p:txBody>
      </p:sp>
      <p:pic>
        <p:nvPicPr>
          <p:cNvPr id="5" name="Picture 4"/>
          <p:cNvPicPr>
            <a:picLocks noChangeAspect="1" noChangeArrowheads="1"/>
          </p:cNvPicPr>
          <p:nvPr/>
        </p:nvPicPr>
        <p:blipFill>
          <a:blip r:embed="rId3" cstate="print"/>
          <a:srcRect/>
          <a:stretch>
            <a:fillRect/>
          </a:stretch>
        </p:blipFill>
        <p:spPr bwMode="auto">
          <a:xfrm>
            <a:off x="2715470" y="3429000"/>
            <a:ext cx="5744962" cy="3096344"/>
          </a:xfrm>
          <a:prstGeom prst="rect">
            <a:avLst/>
          </a:prstGeom>
          <a:noFill/>
          <a:ln w="9525">
            <a:noFill/>
            <a:miter lim="800000"/>
            <a:headEnd/>
            <a:tailEnd/>
          </a:ln>
          <a:effectLst/>
        </p:spPr>
      </p:pic>
      <p:sp>
        <p:nvSpPr>
          <p:cNvPr id="18" name="TextBox 17"/>
          <p:cNvSpPr txBox="1"/>
          <p:nvPr/>
        </p:nvSpPr>
        <p:spPr>
          <a:xfrm>
            <a:off x="684240" y="1268760"/>
            <a:ext cx="1836000" cy="954107"/>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Improved leadership and co-ordination</a:t>
            </a:r>
          </a:p>
          <a:p>
            <a:r>
              <a:rPr lang="en-NZ" sz="1400" dirty="0" err="1" smtClean="0">
                <a:solidFill>
                  <a:schemeClr val="tx1">
                    <a:lumMod val="65000"/>
                    <a:lumOff val="35000"/>
                  </a:schemeClr>
                </a:solidFill>
              </a:rPr>
              <a:t>Eg</a:t>
            </a:r>
            <a:r>
              <a:rPr lang="en-NZ" sz="1400" dirty="0" smtClean="0">
                <a:solidFill>
                  <a:schemeClr val="tx1">
                    <a:lumMod val="65000"/>
                    <a:lumOff val="35000"/>
                  </a:schemeClr>
                </a:solidFill>
              </a:rPr>
              <a:t> Investment Ministers,</a:t>
            </a:r>
            <a:endParaRPr lang="en-NZ" sz="1400" dirty="0">
              <a:solidFill>
                <a:schemeClr val="tx1">
                  <a:lumMod val="65000"/>
                  <a:lumOff val="35000"/>
                </a:schemeClr>
              </a:solidFill>
            </a:endParaRPr>
          </a:p>
        </p:txBody>
      </p:sp>
      <p:sp>
        <p:nvSpPr>
          <p:cNvPr id="19" name="TextBox 18"/>
          <p:cNvSpPr txBox="1"/>
          <p:nvPr/>
        </p:nvSpPr>
        <p:spPr>
          <a:xfrm>
            <a:off x="2663992" y="1268760"/>
            <a:ext cx="1836000" cy="954107"/>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Extending the coverage to selected Crown companies</a:t>
            </a:r>
          </a:p>
          <a:p>
            <a:endParaRPr lang="en-NZ" sz="1400" dirty="0">
              <a:solidFill>
                <a:schemeClr val="tx1">
                  <a:lumMod val="65000"/>
                  <a:lumOff val="35000"/>
                </a:schemeClr>
              </a:solidFill>
            </a:endParaRPr>
          </a:p>
        </p:txBody>
      </p:sp>
      <p:sp>
        <p:nvSpPr>
          <p:cNvPr id="20" name="TextBox 19"/>
          <p:cNvSpPr txBox="1"/>
          <p:nvPr/>
        </p:nvSpPr>
        <p:spPr>
          <a:xfrm>
            <a:off x="4608208" y="1268760"/>
            <a:ext cx="1836000" cy="954107"/>
          </a:xfrm>
          <a:prstGeom prst="rect">
            <a:avLst/>
          </a:prstGeom>
          <a:solidFill>
            <a:schemeClr val="accent6">
              <a:lumMod val="60000"/>
              <a:lumOff val="40000"/>
            </a:schemeClr>
          </a:solidFill>
          <a:ln w="38100">
            <a:solidFill>
              <a:schemeClr val="accent1"/>
            </a:solidFill>
          </a:ln>
        </p:spPr>
        <p:txBody>
          <a:bodyPr wrap="square" rtlCol="0">
            <a:spAutoFit/>
          </a:bodyPr>
          <a:lstStyle/>
          <a:p>
            <a:r>
              <a:rPr lang="en-NZ" sz="1400" dirty="0" smtClean="0">
                <a:solidFill>
                  <a:schemeClr val="tx1">
                    <a:lumMod val="65000"/>
                    <a:lumOff val="35000"/>
                  </a:schemeClr>
                </a:solidFill>
              </a:rPr>
              <a:t>More flexible business case frameworks</a:t>
            </a:r>
          </a:p>
          <a:p>
            <a:endParaRPr lang="en-NZ" sz="1400" dirty="0">
              <a:solidFill>
                <a:schemeClr val="tx1">
                  <a:lumMod val="65000"/>
                  <a:lumOff val="35000"/>
                </a:schemeClr>
              </a:solidFill>
            </a:endParaRPr>
          </a:p>
        </p:txBody>
      </p:sp>
      <p:sp>
        <p:nvSpPr>
          <p:cNvPr id="21" name="TextBox 20"/>
          <p:cNvSpPr txBox="1"/>
          <p:nvPr/>
        </p:nvSpPr>
        <p:spPr>
          <a:xfrm>
            <a:off x="683568" y="4545232"/>
            <a:ext cx="1836000" cy="972000"/>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Introducing capability and performance assessments</a:t>
            </a:r>
            <a:endParaRPr lang="en-NZ" sz="1400" dirty="0">
              <a:solidFill>
                <a:schemeClr val="tx1">
                  <a:lumMod val="65000"/>
                  <a:lumOff val="35000"/>
                </a:schemeClr>
              </a:solidFill>
            </a:endParaRPr>
          </a:p>
        </p:txBody>
      </p:sp>
      <p:sp>
        <p:nvSpPr>
          <p:cNvPr id="22" name="TextBox 21"/>
          <p:cNvSpPr txBox="1"/>
          <p:nvPr/>
        </p:nvSpPr>
        <p:spPr>
          <a:xfrm>
            <a:off x="683568" y="5643245"/>
            <a:ext cx="1836000" cy="954107"/>
          </a:xfrm>
          <a:prstGeom prst="rect">
            <a:avLst/>
          </a:prstGeom>
          <a:solidFill>
            <a:schemeClr val="accent6">
              <a:lumMod val="60000"/>
              <a:lumOff val="40000"/>
            </a:schemeClr>
          </a:solidFill>
          <a:ln w="38100">
            <a:solidFill>
              <a:schemeClr val="accent1"/>
            </a:solidFill>
          </a:ln>
        </p:spPr>
        <p:txBody>
          <a:bodyPr wrap="square" rtlCol="0">
            <a:spAutoFit/>
          </a:bodyPr>
          <a:lstStyle/>
          <a:p>
            <a:r>
              <a:rPr lang="en-NZ" sz="1400" dirty="0" smtClean="0">
                <a:solidFill>
                  <a:schemeClr val="tx1">
                    <a:lumMod val="65000"/>
                    <a:lumOff val="35000"/>
                  </a:schemeClr>
                </a:solidFill>
              </a:rPr>
              <a:t>Introducing an investor confidence rating (ICR)</a:t>
            </a:r>
          </a:p>
          <a:p>
            <a:endParaRPr lang="en-NZ" sz="1400" dirty="0">
              <a:solidFill>
                <a:schemeClr val="tx1">
                  <a:lumMod val="65000"/>
                  <a:lumOff val="35000"/>
                </a:schemeClr>
              </a:solidFill>
            </a:endParaRPr>
          </a:p>
        </p:txBody>
      </p:sp>
      <p:sp>
        <p:nvSpPr>
          <p:cNvPr id="23" name="TextBox 22"/>
          <p:cNvSpPr txBox="1"/>
          <p:nvPr/>
        </p:nvSpPr>
        <p:spPr>
          <a:xfrm>
            <a:off x="6588224" y="1268760"/>
            <a:ext cx="1836000" cy="972000"/>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Moving to a more integrated and flexible assurance system</a:t>
            </a:r>
            <a:endParaRPr lang="en-NZ" sz="1400" dirty="0">
              <a:solidFill>
                <a:schemeClr val="tx1">
                  <a:lumMod val="65000"/>
                  <a:lumOff val="35000"/>
                </a:schemeClr>
              </a:solidFill>
            </a:endParaRPr>
          </a:p>
        </p:txBody>
      </p:sp>
      <p:sp>
        <p:nvSpPr>
          <p:cNvPr id="24" name="TextBox 23"/>
          <p:cNvSpPr txBox="1"/>
          <p:nvPr/>
        </p:nvSpPr>
        <p:spPr>
          <a:xfrm>
            <a:off x="683568" y="3465112"/>
            <a:ext cx="1836000" cy="954107"/>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Reporting on asset and investment performance (benefits, delivery)</a:t>
            </a:r>
            <a:endParaRPr lang="en-NZ" sz="1400" dirty="0">
              <a:solidFill>
                <a:schemeClr val="tx1">
                  <a:lumMod val="65000"/>
                  <a:lumOff val="35000"/>
                </a:schemeClr>
              </a:solidFill>
            </a:endParaRPr>
          </a:p>
        </p:txBody>
      </p:sp>
      <p:sp>
        <p:nvSpPr>
          <p:cNvPr id="25" name="TextBox 24"/>
          <p:cNvSpPr txBox="1"/>
          <p:nvPr/>
        </p:nvSpPr>
        <p:spPr>
          <a:xfrm>
            <a:off x="4608208" y="2348880"/>
            <a:ext cx="1836000" cy="972000"/>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Including functional leaders roles and services</a:t>
            </a:r>
            <a:endParaRPr lang="en-NZ" sz="1400" dirty="0">
              <a:solidFill>
                <a:schemeClr val="tx1">
                  <a:lumMod val="65000"/>
                  <a:lumOff val="35000"/>
                </a:schemeClr>
              </a:solidFill>
            </a:endParaRPr>
          </a:p>
        </p:txBody>
      </p:sp>
      <p:sp>
        <p:nvSpPr>
          <p:cNvPr id="26" name="TextBox 25"/>
          <p:cNvSpPr txBox="1"/>
          <p:nvPr/>
        </p:nvSpPr>
        <p:spPr>
          <a:xfrm>
            <a:off x="683568" y="2348880"/>
            <a:ext cx="1836000" cy="972000"/>
          </a:xfrm>
          <a:prstGeom prst="rect">
            <a:avLst/>
          </a:prstGeom>
          <a:solidFill>
            <a:schemeClr val="accent6">
              <a:lumMod val="60000"/>
              <a:lumOff val="40000"/>
            </a:schemeClr>
          </a:solidFill>
          <a:ln w="38100">
            <a:solidFill>
              <a:schemeClr val="accent1"/>
            </a:solidFill>
          </a:ln>
        </p:spPr>
        <p:txBody>
          <a:bodyPr wrap="square" rtlCol="0">
            <a:spAutoFit/>
          </a:bodyPr>
          <a:lstStyle/>
          <a:p>
            <a:r>
              <a:rPr lang="en-NZ" sz="1400" dirty="0" smtClean="0">
                <a:solidFill>
                  <a:schemeClr val="tx1">
                    <a:lumMod val="65000"/>
                    <a:lumOff val="35000"/>
                  </a:schemeClr>
                </a:solidFill>
              </a:rPr>
              <a:t>Giving greater prominence to long-term investment</a:t>
            </a:r>
            <a:endParaRPr lang="en-NZ" sz="1400" dirty="0">
              <a:solidFill>
                <a:schemeClr val="tx1">
                  <a:lumMod val="65000"/>
                  <a:lumOff val="35000"/>
                </a:schemeClr>
              </a:solidFill>
            </a:endParaRPr>
          </a:p>
        </p:txBody>
      </p:sp>
      <p:sp>
        <p:nvSpPr>
          <p:cNvPr id="27" name="TextBox 26"/>
          <p:cNvSpPr txBox="1"/>
          <p:nvPr/>
        </p:nvSpPr>
        <p:spPr>
          <a:xfrm>
            <a:off x="2663992" y="2348880"/>
            <a:ext cx="1836000" cy="954107"/>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Introducing a strategic stage gate (SAR or strategic assessment review)</a:t>
            </a:r>
            <a:endParaRPr lang="en-NZ" sz="1400" dirty="0">
              <a:solidFill>
                <a:schemeClr val="tx1">
                  <a:lumMod val="65000"/>
                  <a:lumOff val="35000"/>
                </a:schemeClr>
              </a:solidFill>
            </a:endParaRPr>
          </a:p>
        </p:txBody>
      </p:sp>
      <p:sp>
        <p:nvSpPr>
          <p:cNvPr id="28" name="TextBox 27"/>
          <p:cNvSpPr txBox="1"/>
          <p:nvPr/>
        </p:nvSpPr>
        <p:spPr>
          <a:xfrm>
            <a:off x="6588224" y="2348880"/>
            <a:ext cx="1836000" cy="954107"/>
          </a:xfrm>
          <a:prstGeom prst="rect">
            <a:avLst/>
          </a:prstGeom>
          <a:noFill/>
          <a:ln w="38100">
            <a:solidFill>
              <a:schemeClr val="accent1"/>
            </a:solidFill>
          </a:ln>
        </p:spPr>
        <p:txBody>
          <a:bodyPr wrap="square" rtlCol="0">
            <a:spAutoFit/>
          </a:bodyPr>
          <a:lstStyle/>
          <a:p>
            <a:r>
              <a:rPr lang="en-NZ" sz="1400" dirty="0" smtClean="0">
                <a:solidFill>
                  <a:schemeClr val="tx1">
                    <a:lumMod val="65000"/>
                    <a:lumOff val="35000"/>
                  </a:schemeClr>
                </a:solidFill>
              </a:rPr>
              <a:t>Implementing portfolio management</a:t>
            </a:r>
          </a:p>
          <a:p>
            <a:endParaRPr lang="en-NZ"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586680" y="404664"/>
            <a:ext cx="8305800" cy="1008112"/>
          </a:xfrm>
        </p:spPr>
        <p:txBody>
          <a:bodyPr>
            <a:noAutofit/>
          </a:bodyPr>
          <a:lstStyle/>
          <a:p>
            <a:r>
              <a:rPr lang="en-US" sz="3600" dirty="0" smtClean="0"/>
              <a:t>Focus on 24 Investment-intensive agencies</a:t>
            </a:r>
            <a:endParaRPr lang="en-US" sz="3600" dirty="0"/>
          </a:p>
        </p:txBody>
      </p:sp>
      <p:graphicFrame>
        <p:nvGraphicFramePr>
          <p:cNvPr id="19" name="Table 18"/>
          <p:cNvGraphicFramePr>
            <a:graphicFrameLocks noGrp="1"/>
          </p:cNvGraphicFramePr>
          <p:nvPr/>
        </p:nvGraphicFramePr>
        <p:xfrm>
          <a:off x="683568" y="1772816"/>
          <a:ext cx="7704855" cy="4464496"/>
        </p:xfrm>
        <a:graphic>
          <a:graphicData uri="http://schemas.openxmlformats.org/drawingml/2006/table">
            <a:tbl>
              <a:tblPr firstRow="1" bandRow="1">
                <a:tableStyleId>{5C22544A-7EE6-4342-B048-85BDC9FD1C3A}</a:tableStyleId>
              </a:tblPr>
              <a:tblGrid>
                <a:gridCol w="1839656"/>
                <a:gridCol w="2815361"/>
                <a:gridCol w="3049838"/>
              </a:tblGrid>
              <a:tr h="710261">
                <a:tc>
                  <a:txBody>
                    <a:bodyPr/>
                    <a:lstStyle/>
                    <a:p>
                      <a:r>
                        <a:rPr lang="en-NZ" dirty="0" smtClean="0"/>
                        <a:t>Tranche 1 (2015)</a:t>
                      </a:r>
                      <a:endParaRPr lang="en-NZ" dirty="0"/>
                    </a:p>
                  </a:txBody>
                  <a:tcPr/>
                </a:tc>
                <a:tc>
                  <a:txBody>
                    <a:bodyPr/>
                    <a:lstStyle/>
                    <a:p>
                      <a:r>
                        <a:rPr lang="en-NZ" dirty="0" smtClean="0"/>
                        <a:t>Tranche 2 (Feb-June 2016)</a:t>
                      </a:r>
                      <a:endParaRPr lang="en-NZ" dirty="0"/>
                    </a:p>
                  </a:txBody>
                  <a:tcPr/>
                </a:tc>
                <a:tc>
                  <a:txBody>
                    <a:bodyPr/>
                    <a:lstStyle/>
                    <a:p>
                      <a:r>
                        <a:rPr lang="en-NZ" dirty="0" smtClean="0"/>
                        <a:t>Tranche 3 (August – December 2016)</a:t>
                      </a:r>
                      <a:endParaRPr lang="en-NZ" dirty="0"/>
                    </a:p>
                  </a:txBody>
                  <a:tcPr/>
                </a:tc>
              </a:tr>
              <a:tr h="3754235">
                <a:tc>
                  <a:txBody>
                    <a:bodyPr/>
                    <a:lstStyle/>
                    <a:p>
                      <a:r>
                        <a:rPr lang="en-NZ" dirty="0" smtClean="0"/>
                        <a:t>ACC</a:t>
                      </a:r>
                    </a:p>
                    <a:p>
                      <a:r>
                        <a:rPr lang="en-NZ" dirty="0" smtClean="0"/>
                        <a:t>Corrections</a:t>
                      </a:r>
                    </a:p>
                    <a:p>
                      <a:r>
                        <a:rPr lang="en-NZ" dirty="0" smtClean="0"/>
                        <a:t>Education</a:t>
                      </a:r>
                    </a:p>
                    <a:p>
                      <a:r>
                        <a:rPr lang="en-NZ" dirty="0" smtClean="0"/>
                        <a:t>IRD</a:t>
                      </a:r>
                    </a:p>
                    <a:p>
                      <a:r>
                        <a:rPr lang="en-NZ" dirty="0" smtClean="0"/>
                        <a:t>NZDF</a:t>
                      </a:r>
                    </a:p>
                    <a:p>
                      <a:r>
                        <a:rPr lang="en-NZ" dirty="0" smtClean="0"/>
                        <a:t>NZTA</a:t>
                      </a:r>
                      <a:endParaRPr lang="en-NZ" dirty="0"/>
                    </a:p>
                  </a:txBody>
                  <a:tcPr/>
                </a:tc>
                <a:tc>
                  <a:txBody>
                    <a:bodyPr/>
                    <a:lstStyle/>
                    <a:p>
                      <a:pPr lvl="0"/>
                      <a:r>
                        <a:rPr lang="en-NZ" sz="1800" kern="1200" dirty="0" smtClean="0">
                          <a:solidFill>
                            <a:schemeClr val="dk1"/>
                          </a:solidFill>
                          <a:latin typeface="+mn-lt"/>
                          <a:ea typeface="+mn-ea"/>
                          <a:cs typeface="+mn-cs"/>
                        </a:rPr>
                        <a:t>Auckland DHB</a:t>
                      </a:r>
                    </a:p>
                    <a:p>
                      <a:pPr lvl="0"/>
                      <a:r>
                        <a:rPr lang="en-NZ" sz="1800" kern="1200" dirty="0" smtClean="0">
                          <a:solidFill>
                            <a:schemeClr val="dk1"/>
                          </a:solidFill>
                          <a:latin typeface="+mn-lt"/>
                          <a:ea typeface="+mn-ea"/>
                          <a:cs typeface="+mn-cs"/>
                        </a:rPr>
                        <a:t>Northland DHB</a:t>
                      </a:r>
                    </a:p>
                    <a:p>
                      <a:pPr lvl="0"/>
                      <a:r>
                        <a:rPr lang="en-NZ" sz="1800" kern="1200" dirty="0" smtClean="0">
                          <a:solidFill>
                            <a:schemeClr val="dk1"/>
                          </a:solidFill>
                          <a:latin typeface="+mn-lt"/>
                          <a:ea typeface="+mn-ea"/>
                          <a:cs typeface="+mn-cs"/>
                        </a:rPr>
                        <a:t>Counties-Manukau DHB</a:t>
                      </a:r>
                    </a:p>
                    <a:p>
                      <a:pPr lvl="0"/>
                      <a:r>
                        <a:rPr lang="en-NZ" sz="1800" kern="1200" dirty="0" smtClean="0">
                          <a:solidFill>
                            <a:schemeClr val="dk1"/>
                          </a:solidFill>
                          <a:latin typeface="+mn-lt"/>
                          <a:ea typeface="+mn-ea"/>
                          <a:cs typeface="+mn-cs"/>
                        </a:rPr>
                        <a:t>Waitemata DHB</a:t>
                      </a:r>
                    </a:p>
                    <a:p>
                      <a:r>
                        <a:rPr lang="en-NZ" sz="1800" kern="1200" dirty="0" smtClean="0">
                          <a:solidFill>
                            <a:schemeClr val="dk1"/>
                          </a:solidFill>
                          <a:latin typeface="+mn-lt"/>
                          <a:ea typeface="+mn-ea"/>
                          <a:cs typeface="+mn-cs"/>
                        </a:rPr>
                        <a:t>Canterbury DHB</a:t>
                      </a:r>
                      <a:endParaRPr lang="en-NZ" dirty="0"/>
                    </a:p>
                  </a:txBody>
                  <a:tcPr/>
                </a:tc>
                <a:tc>
                  <a:txBody>
                    <a:bodyPr/>
                    <a:lstStyle/>
                    <a:p>
                      <a:pPr lvl="0"/>
                      <a:r>
                        <a:rPr lang="en-NZ" sz="1800" kern="1200" dirty="0" smtClean="0">
                          <a:solidFill>
                            <a:schemeClr val="dk1"/>
                          </a:solidFill>
                          <a:latin typeface="+mn-lt"/>
                          <a:ea typeface="+mn-ea"/>
                          <a:cs typeface="+mn-cs"/>
                        </a:rPr>
                        <a:t>Conservation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smtClean="0">
                          <a:solidFill>
                            <a:schemeClr val="dk1"/>
                          </a:solidFill>
                          <a:latin typeface="+mn-lt"/>
                          <a:ea typeface="+mn-ea"/>
                          <a:cs typeface="+mn-cs"/>
                        </a:rPr>
                        <a:t>Customs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Housing NZ</a:t>
                      </a:r>
                      <a:endParaRPr lang="en-NZ" sz="1800" kern="1200" dirty="0" smtClean="0">
                        <a:solidFill>
                          <a:schemeClr val="dk1"/>
                        </a:solidFill>
                        <a:latin typeface="+mn-lt"/>
                        <a:ea typeface="+mn-ea"/>
                        <a:cs typeface="+mn-cs"/>
                      </a:endParaRPr>
                    </a:p>
                    <a:p>
                      <a:pPr lvl="0"/>
                      <a:r>
                        <a:rPr lang="en-NZ" sz="1800" kern="1200" dirty="0" smtClean="0">
                          <a:solidFill>
                            <a:schemeClr val="dk1"/>
                          </a:solidFill>
                          <a:latin typeface="+mn-lt"/>
                          <a:ea typeface="+mn-ea"/>
                          <a:cs typeface="+mn-cs"/>
                        </a:rPr>
                        <a:t>Internal Affairs</a:t>
                      </a:r>
                    </a:p>
                    <a:p>
                      <a:pPr lvl="0"/>
                      <a:r>
                        <a:rPr lang="en-NZ" sz="1800" kern="1200" dirty="0" smtClean="0">
                          <a:solidFill>
                            <a:schemeClr val="dk1"/>
                          </a:solidFill>
                          <a:latin typeface="+mn-lt"/>
                          <a:ea typeface="+mn-ea"/>
                          <a:cs typeface="+mn-cs"/>
                        </a:rPr>
                        <a:t>Justice</a:t>
                      </a:r>
                    </a:p>
                    <a:p>
                      <a:pPr lvl="0"/>
                      <a:r>
                        <a:rPr lang="en-NZ" sz="1800" kern="1200" dirty="0" smtClean="0">
                          <a:solidFill>
                            <a:schemeClr val="dk1"/>
                          </a:solidFill>
                          <a:latin typeface="+mn-lt"/>
                          <a:ea typeface="+mn-ea"/>
                          <a:cs typeface="+mn-cs"/>
                        </a:rPr>
                        <a:t>MBIE</a:t>
                      </a:r>
                    </a:p>
                    <a:p>
                      <a:pPr lvl="0"/>
                      <a:r>
                        <a:rPr lang="en-NZ" sz="1800" kern="1200" dirty="0" smtClean="0">
                          <a:solidFill>
                            <a:schemeClr val="dk1"/>
                          </a:solidFill>
                          <a:latin typeface="+mn-lt"/>
                          <a:ea typeface="+mn-ea"/>
                          <a:cs typeface="+mn-cs"/>
                        </a:rPr>
                        <a:t>MFAT</a:t>
                      </a:r>
                    </a:p>
                    <a:p>
                      <a:pPr lvl="0"/>
                      <a:r>
                        <a:rPr lang="en-NZ" sz="1800" kern="1200" dirty="0" smtClean="0">
                          <a:solidFill>
                            <a:schemeClr val="dk1"/>
                          </a:solidFill>
                          <a:latin typeface="+mn-lt"/>
                          <a:ea typeface="+mn-ea"/>
                          <a:cs typeface="+mn-cs"/>
                        </a:rPr>
                        <a:t>MSD</a:t>
                      </a:r>
                    </a:p>
                    <a:p>
                      <a:pPr lvl="0"/>
                      <a:r>
                        <a:rPr lang="en-NZ" sz="1800" kern="1200" dirty="0" smtClean="0">
                          <a:solidFill>
                            <a:schemeClr val="dk1"/>
                          </a:solidFill>
                          <a:latin typeface="+mn-lt"/>
                          <a:ea typeface="+mn-ea"/>
                          <a:cs typeface="+mn-cs"/>
                        </a:rPr>
                        <a:t>Police</a:t>
                      </a:r>
                    </a:p>
                    <a:p>
                      <a:pPr lvl="0"/>
                      <a:r>
                        <a:rPr lang="en-NZ" sz="1800" kern="1200" dirty="0" err="1" smtClean="0">
                          <a:solidFill>
                            <a:schemeClr val="dk1"/>
                          </a:solidFill>
                          <a:latin typeface="+mn-lt"/>
                          <a:ea typeface="+mn-ea"/>
                          <a:cs typeface="+mn-cs"/>
                        </a:rPr>
                        <a:t>MoH</a:t>
                      </a:r>
                      <a:endParaRPr lang="en-NZ" sz="1800" kern="1200" dirty="0" smtClean="0">
                        <a:solidFill>
                          <a:schemeClr val="dk1"/>
                        </a:solidFill>
                        <a:latin typeface="+mn-lt"/>
                        <a:ea typeface="+mn-ea"/>
                        <a:cs typeface="+mn-cs"/>
                      </a:endParaRPr>
                    </a:p>
                    <a:p>
                      <a:pPr lvl="0"/>
                      <a:r>
                        <a:rPr lang="en-NZ" sz="1800" kern="1200" dirty="0" smtClean="0">
                          <a:solidFill>
                            <a:schemeClr val="dk1"/>
                          </a:solidFill>
                          <a:latin typeface="+mn-lt"/>
                          <a:ea typeface="+mn-ea"/>
                          <a:cs typeface="+mn-cs"/>
                        </a:rPr>
                        <a:t>Waikato DHB</a:t>
                      </a:r>
                    </a:p>
                    <a:p>
                      <a:pPr lvl="0"/>
                      <a:r>
                        <a:rPr lang="en-NZ" sz="1800" kern="1200" dirty="0" smtClean="0">
                          <a:solidFill>
                            <a:schemeClr val="dk1"/>
                          </a:solidFill>
                          <a:latin typeface="+mn-lt"/>
                          <a:ea typeface="+mn-ea"/>
                          <a:cs typeface="+mn-cs"/>
                        </a:rPr>
                        <a:t>Capital and Coast DHB</a:t>
                      </a:r>
                    </a:p>
                    <a:p>
                      <a:pPr lvl="0"/>
                      <a:r>
                        <a:rPr lang="en-NZ" sz="1800" kern="1200" dirty="0" smtClean="0">
                          <a:solidFill>
                            <a:schemeClr val="dk1"/>
                          </a:solidFill>
                          <a:latin typeface="+mn-lt"/>
                          <a:ea typeface="+mn-ea"/>
                          <a:cs typeface="+mn-cs"/>
                        </a:rPr>
                        <a:t>Southern DHB</a:t>
                      </a: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457200" y="188640"/>
            <a:ext cx="8305800" cy="1143000"/>
          </a:xfrm>
        </p:spPr>
        <p:txBody>
          <a:bodyPr>
            <a:normAutofit/>
          </a:bodyPr>
          <a:lstStyle/>
          <a:p>
            <a:r>
              <a:rPr lang="en-US" sz="3600" dirty="0" smtClean="0"/>
              <a:t>Recent developments (since July 2015)</a:t>
            </a:r>
            <a:endParaRPr lang="en-US" sz="3600" dirty="0"/>
          </a:p>
        </p:txBody>
      </p:sp>
      <p:sp>
        <p:nvSpPr>
          <p:cNvPr id="9219" name="Rectangle 1027"/>
          <p:cNvSpPr>
            <a:spLocks noGrp="1" noChangeArrowheads="1"/>
          </p:cNvSpPr>
          <p:nvPr>
            <p:ph idx="1"/>
          </p:nvPr>
        </p:nvSpPr>
        <p:spPr>
          <a:xfrm>
            <a:off x="467544" y="1268760"/>
            <a:ext cx="8305800" cy="5400600"/>
          </a:xfrm>
        </p:spPr>
        <p:txBody>
          <a:bodyPr>
            <a:normAutofit fontScale="92500"/>
          </a:bodyPr>
          <a:lstStyle/>
          <a:p>
            <a:pPr>
              <a:spcBef>
                <a:spcPts val="600"/>
              </a:spcBef>
              <a:spcAft>
                <a:spcPts val="600"/>
              </a:spcAft>
              <a:buFont typeface="Arial" pitchFamily="34" charset="0"/>
              <a:buChar char="•"/>
            </a:pPr>
            <a:r>
              <a:rPr lang="en-NZ" sz="2600" dirty="0" smtClean="0"/>
              <a:t>New expectations published on-line via new Cabinet Office circular CO(15)5 which:</a:t>
            </a:r>
          </a:p>
          <a:p>
            <a:pPr lvl="1">
              <a:spcBef>
                <a:spcPts val="600"/>
              </a:spcBef>
              <a:spcAft>
                <a:spcPts val="600"/>
              </a:spcAft>
              <a:buFont typeface="Arial" pitchFamily="34" charset="0"/>
              <a:buChar char="•"/>
            </a:pPr>
            <a:r>
              <a:rPr lang="en-NZ" sz="1700" dirty="0" smtClean="0"/>
              <a:t>Defines what’s in scope of the investment management system</a:t>
            </a:r>
          </a:p>
          <a:p>
            <a:pPr lvl="1">
              <a:spcBef>
                <a:spcPts val="600"/>
              </a:spcBef>
              <a:spcAft>
                <a:spcPts val="600"/>
              </a:spcAft>
              <a:buFont typeface="Arial" pitchFamily="34" charset="0"/>
              <a:buChar char="•"/>
            </a:pPr>
            <a:r>
              <a:rPr lang="en-NZ" sz="1700" dirty="0" smtClean="0"/>
              <a:t>Sets out objectives of the investment management system</a:t>
            </a:r>
          </a:p>
          <a:p>
            <a:pPr lvl="1">
              <a:spcBef>
                <a:spcPts val="600"/>
              </a:spcBef>
              <a:spcAft>
                <a:spcPts val="600"/>
              </a:spcAft>
              <a:buFont typeface="Arial" pitchFamily="34" charset="0"/>
              <a:buChar char="•"/>
            </a:pPr>
            <a:r>
              <a:rPr lang="en-NZ" sz="1700" dirty="0" smtClean="0"/>
              <a:t>Explains the roles of parties in the system especially the role of Investment Ministers and the Corporate Centre</a:t>
            </a:r>
          </a:p>
          <a:p>
            <a:pPr lvl="1">
              <a:spcBef>
                <a:spcPts val="600"/>
              </a:spcBef>
              <a:spcAft>
                <a:spcPts val="600"/>
              </a:spcAft>
              <a:buFont typeface="Arial" pitchFamily="34" charset="0"/>
              <a:buChar char="•"/>
            </a:pPr>
            <a:r>
              <a:rPr lang="en-NZ" sz="1700" dirty="0" smtClean="0"/>
              <a:t>Introduces new incentives regime “Investor Confidence Rating”</a:t>
            </a:r>
          </a:p>
          <a:p>
            <a:pPr lvl="1">
              <a:spcBef>
                <a:spcPts val="600"/>
              </a:spcBef>
              <a:spcAft>
                <a:spcPts val="600"/>
              </a:spcAft>
              <a:buFont typeface="Arial" pitchFamily="34" charset="0"/>
              <a:buChar char="•"/>
            </a:pPr>
            <a:r>
              <a:rPr lang="en-NZ" sz="1700" dirty="0" smtClean="0"/>
              <a:t>Places greater focus on long term investment plans as key aspect of the system</a:t>
            </a:r>
          </a:p>
          <a:p>
            <a:pPr lvl="1">
              <a:spcBef>
                <a:spcPts val="600"/>
              </a:spcBef>
              <a:spcAft>
                <a:spcPts val="600"/>
              </a:spcAft>
              <a:buFont typeface="Arial" pitchFamily="34" charset="0"/>
              <a:buChar char="•"/>
            </a:pPr>
            <a:r>
              <a:rPr lang="en-NZ" sz="1700" dirty="0" smtClean="0"/>
              <a:t>Confirms the requirements for business cases, project assurance and benefits reporting</a:t>
            </a:r>
            <a:r>
              <a:rPr lang="en-NZ" sz="1600" dirty="0" smtClean="0"/>
              <a:t> </a:t>
            </a:r>
          </a:p>
          <a:p>
            <a:pPr>
              <a:spcBef>
                <a:spcPts val="600"/>
              </a:spcBef>
              <a:spcAft>
                <a:spcPts val="600"/>
              </a:spcAft>
            </a:pPr>
            <a:r>
              <a:rPr lang="en-NZ" sz="2600" dirty="0" smtClean="0"/>
              <a:t>New Treasury investment management website: </a:t>
            </a:r>
            <a:r>
              <a:rPr lang="en-NZ" sz="1700" dirty="0" smtClean="0">
                <a:hlinkClick r:id="rId3"/>
              </a:rPr>
              <a:t>http://www.treasury.govt.nz/statesector/investmentmanagement</a:t>
            </a:r>
            <a:endParaRPr lang="en-NZ" sz="1700" dirty="0" smtClean="0"/>
          </a:p>
          <a:p>
            <a:pPr>
              <a:spcBef>
                <a:spcPts val="600"/>
              </a:spcBef>
              <a:spcAft>
                <a:spcPts val="600"/>
              </a:spcAft>
            </a:pPr>
            <a:r>
              <a:rPr lang="en-NZ" sz="2600" dirty="0" smtClean="0"/>
              <a:t>Rolling out ICR across 6 tranche 1 agencies</a:t>
            </a:r>
            <a:endParaRPr lang="en-NZ"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395536" y="188640"/>
            <a:ext cx="8640960" cy="1143000"/>
          </a:xfrm>
        </p:spPr>
        <p:txBody>
          <a:bodyPr>
            <a:noAutofit/>
          </a:bodyPr>
          <a:lstStyle/>
          <a:p>
            <a:pPr lvl="0"/>
            <a:r>
              <a:rPr lang="en-NZ" sz="3600" dirty="0" smtClean="0"/>
              <a:t>Investor Confidence Rating</a:t>
            </a:r>
            <a:endParaRPr lang="en-US" sz="3600" dirty="0"/>
          </a:p>
        </p:txBody>
      </p:sp>
      <p:sp>
        <p:nvSpPr>
          <p:cNvPr id="9219" name="Rectangle 1027"/>
          <p:cNvSpPr>
            <a:spLocks noGrp="1" noChangeArrowheads="1"/>
          </p:cNvSpPr>
          <p:nvPr>
            <p:ph idx="1"/>
          </p:nvPr>
        </p:nvSpPr>
        <p:spPr>
          <a:xfrm>
            <a:off x="467544" y="1268760"/>
            <a:ext cx="8305800" cy="5184576"/>
          </a:xfrm>
        </p:spPr>
        <p:txBody>
          <a:bodyPr>
            <a:normAutofit lnSpcReduction="10000"/>
          </a:bodyPr>
          <a:lstStyle/>
          <a:p>
            <a:pPr lvl="0">
              <a:spcBef>
                <a:spcPts val="600"/>
              </a:spcBef>
              <a:spcAft>
                <a:spcPts val="600"/>
              </a:spcAft>
              <a:buNone/>
            </a:pPr>
            <a:r>
              <a:rPr lang="en-NZ" sz="2400" dirty="0" smtClean="0"/>
              <a:t>ICR being rolled out in 3 tranches over 18 months. </a:t>
            </a:r>
          </a:p>
          <a:p>
            <a:pPr>
              <a:spcBef>
                <a:spcPts val="600"/>
              </a:spcBef>
              <a:spcAft>
                <a:spcPts val="600"/>
              </a:spcAft>
            </a:pPr>
            <a:r>
              <a:rPr lang="en-NZ" sz="2400" dirty="0" smtClean="0"/>
              <a:t>ICR is a Cabinet-approved rating of an agency based on mix of 4 lead (e.g. maturity, quality of long term plans) and 4 lag indicators (e.g. asset or project performance).</a:t>
            </a:r>
          </a:p>
          <a:p>
            <a:pPr marL="360000" lvl="1">
              <a:spcBef>
                <a:spcPts val="600"/>
              </a:spcBef>
              <a:spcAft>
                <a:spcPts val="600"/>
              </a:spcAft>
              <a:buFont typeface="Arial" pitchFamily="34" charset="0"/>
              <a:buChar char="•"/>
            </a:pPr>
            <a:r>
              <a:rPr lang="en-NZ" dirty="0" smtClean="0"/>
              <a:t>An expression of confidence that investors (e.g. the relevant portfolio Minister, or Investment Ministers) should have in government agencies to manage asset portfolios well and successfully deliver promised benefits from investments. </a:t>
            </a:r>
          </a:p>
          <a:p>
            <a:pPr lvl="0">
              <a:spcBef>
                <a:spcPts val="600"/>
              </a:spcBef>
              <a:spcAft>
                <a:spcPts val="600"/>
              </a:spcAft>
            </a:pPr>
            <a:r>
              <a:rPr lang="en-NZ" sz="2400" dirty="0" smtClean="0"/>
              <a:t>ICR may directly impact the level of delegated authority, scrutiny and support an agency has over investments.</a:t>
            </a:r>
          </a:p>
          <a:p>
            <a:pPr lvl="0">
              <a:spcBef>
                <a:spcPts val="600"/>
              </a:spcBef>
              <a:spcAft>
                <a:spcPts val="600"/>
              </a:spcAft>
            </a:pPr>
            <a:r>
              <a:rPr lang="en-NZ" sz="2400" dirty="0" smtClean="0"/>
              <a:t>Focus for performance improvement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346" y="241484"/>
            <a:ext cx="8534126" cy="646331"/>
          </a:xfrm>
          <a:prstGeom prst="rect">
            <a:avLst/>
          </a:prstGeom>
          <a:noFill/>
        </p:spPr>
        <p:txBody>
          <a:bodyPr wrap="square" rtlCol="0">
            <a:spAutoFit/>
          </a:bodyPr>
          <a:lstStyle/>
          <a:p>
            <a:r>
              <a:rPr lang="en-NZ" sz="3600" dirty="0" smtClean="0">
                <a:solidFill>
                  <a:srgbClr val="17375E"/>
                </a:solidFill>
                <a:latin typeface="Arial" pitchFamily="34" charset="0"/>
                <a:ea typeface="+mj-ea"/>
                <a:cs typeface="Arial" pitchFamily="34" charset="0"/>
              </a:rPr>
              <a:t>The elements of the ICR</a:t>
            </a:r>
            <a:endParaRPr lang="en-NZ" sz="3600" dirty="0">
              <a:solidFill>
                <a:srgbClr val="17375E"/>
              </a:solidFill>
              <a:latin typeface="Arial" pitchFamily="34" charset="0"/>
              <a:ea typeface="+mj-ea"/>
              <a:cs typeface="Arial" pitchFamily="34" charset="0"/>
            </a:endParaRPr>
          </a:p>
        </p:txBody>
      </p:sp>
      <p:sp>
        <p:nvSpPr>
          <p:cNvPr id="91" name="Slide Number Placeholder 90"/>
          <p:cNvSpPr>
            <a:spLocks noGrp="1"/>
          </p:cNvSpPr>
          <p:nvPr>
            <p:ph type="sldNum" sz="quarter" idx="12"/>
          </p:nvPr>
        </p:nvSpPr>
        <p:spPr/>
        <p:txBody>
          <a:bodyPr/>
          <a:lstStyle/>
          <a:p>
            <a:fld id="{ED542BAD-0160-4CF4-B7C5-A0E1E35E9150}" type="slidenum">
              <a:rPr lang="en-NZ" smtClean="0"/>
              <a:pPr/>
              <a:t>8</a:t>
            </a:fld>
            <a:endParaRPr lang="en-NZ"/>
          </a:p>
        </p:txBody>
      </p:sp>
      <p:pic>
        <p:nvPicPr>
          <p:cNvPr id="1026" name="Picture 2"/>
          <p:cNvPicPr>
            <a:picLocks noChangeAspect="1" noChangeArrowheads="1"/>
          </p:cNvPicPr>
          <p:nvPr/>
        </p:nvPicPr>
        <p:blipFill>
          <a:blip r:embed="rId2" cstate="print"/>
          <a:srcRect/>
          <a:stretch>
            <a:fillRect/>
          </a:stretch>
        </p:blipFill>
        <p:spPr bwMode="auto">
          <a:xfrm>
            <a:off x="452831" y="1017265"/>
            <a:ext cx="8303551" cy="5436071"/>
          </a:xfrm>
          <a:prstGeom prst="rect">
            <a:avLst/>
          </a:prstGeom>
          <a:noFill/>
          <a:ln w="9525">
            <a:noFill/>
            <a:miter lim="800000"/>
            <a:headEnd/>
            <a:tailEnd/>
          </a:ln>
          <a:effectLst/>
        </p:spPr>
      </p:pic>
    </p:spTree>
    <p:extLst>
      <p:ext uri="{BB962C8B-B14F-4D97-AF65-F5344CB8AC3E}">
        <p14:creationId xmlns:p14="http://schemas.microsoft.com/office/powerpoint/2010/main" val="1057792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346" y="241484"/>
            <a:ext cx="8534126" cy="646331"/>
          </a:xfrm>
          <a:prstGeom prst="rect">
            <a:avLst/>
          </a:prstGeom>
          <a:noFill/>
        </p:spPr>
        <p:txBody>
          <a:bodyPr wrap="square" rtlCol="0">
            <a:spAutoFit/>
          </a:bodyPr>
          <a:lstStyle/>
          <a:p>
            <a:r>
              <a:rPr lang="en-NZ" sz="3600" dirty="0" smtClean="0">
                <a:solidFill>
                  <a:srgbClr val="17375E"/>
                </a:solidFill>
                <a:latin typeface="Arial" pitchFamily="34" charset="0"/>
                <a:ea typeface="+mj-ea"/>
                <a:cs typeface="Arial" pitchFamily="34" charset="0"/>
              </a:rPr>
              <a:t>Potential implications from ICR</a:t>
            </a:r>
            <a:endParaRPr lang="en-NZ" sz="3600" dirty="0">
              <a:solidFill>
                <a:srgbClr val="17375E"/>
              </a:solidFill>
              <a:latin typeface="Arial" pitchFamily="34" charset="0"/>
              <a:ea typeface="+mj-ea"/>
              <a:cs typeface="Arial" pitchFamily="34" charset="0"/>
            </a:endParaRPr>
          </a:p>
        </p:txBody>
      </p:sp>
      <p:sp>
        <p:nvSpPr>
          <p:cNvPr id="91" name="Slide Number Placeholder 90"/>
          <p:cNvSpPr>
            <a:spLocks noGrp="1"/>
          </p:cNvSpPr>
          <p:nvPr>
            <p:ph type="sldNum" sz="quarter" idx="12"/>
          </p:nvPr>
        </p:nvSpPr>
        <p:spPr/>
        <p:txBody>
          <a:bodyPr/>
          <a:lstStyle/>
          <a:p>
            <a:fld id="{ED542BAD-0160-4CF4-B7C5-A0E1E35E9150}" type="slidenum">
              <a:rPr lang="en-NZ" smtClean="0"/>
              <a:pPr/>
              <a:t>9</a:t>
            </a:fld>
            <a:endParaRPr lang="en-NZ"/>
          </a:p>
        </p:txBody>
      </p:sp>
      <p:pic>
        <p:nvPicPr>
          <p:cNvPr id="3074" name="Picture 2"/>
          <p:cNvPicPr>
            <a:picLocks noChangeAspect="1" noChangeArrowheads="1"/>
          </p:cNvPicPr>
          <p:nvPr/>
        </p:nvPicPr>
        <p:blipFill>
          <a:blip r:embed="rId2" cstate="print"/>
          <a:srcRect/>
          <a:stretch>
            <a:fillRect/>
          </a:stretch>
        </p:blipFill>
        <p:spPr bwMode="auto">
          <a:xfrm>
            <a:off x="942645" y="2627734"/>
            <a:ext cx="7661803" cy="3393554"/>
          </a:xfrm>
          <a:prstGeom prst="rect">
            <a:avLst/>
          </a:prstGeom>
          <a:noFill/>
          <a:ln w="9525">
            <a:noFill/>
            <a:miter lim="800000"/>
            <a:headEnd/>
            <a:tailEnd/>
          </a:ln>
        </p:spPr>
      </p:pic>
      <p:sp>
        <p:nvSpPr>
          <p:cNvPr id="7" name="TextBox 6"/>
          <p:cNvSpPr txBox="1"/>
          <p:nvPr/>
        </p:nvSpPr>
        <p:spPr>
          <a:xfrm>
            <a:off x="611560" y="2103239"/>
            <a:ext cx="7492757" cy="461665"/>
          </a:xfrm>
          <a:prstGeom prst="rect">
            <a:avLst/>
          </a:prstGeom>
          <a:noFill/>
        </p:spPr>
        <p:txBody>
          <a:bodyPr wrap="none" rtlCol="0">
            <a:spAutoFit/>
          </a:bodyPr>
          <a:lstStyle/>
          <a:p>
            <a:r>
              <a:rPr lang="en-NZ" dirty="0" smtClean="0"/>
              <a:t>More autonomy than present for some agencies, and </a:t>
            </a:r>
            <a:endParaRPr lang="en-NZ" dirty="0"/>
          </a:p>
        </p:txBody>
      </p:sp>
      <p:sp>
        <p:nvSpPr>
          <p:cNvPr id="10" name="TextBox 9"/>
          <p:cNvSpPr txBox="1"/>
          <p:nvPr/>
        </p:nvSpPr>
        <p:spPr>
          <a:xfrm>
            <a:off x="611560" y="6165304"/>
            <a:ext cx="5455340" cy="461665"/>
          </a:xfrm>
          <a:prstGeom prst="rect">
            <a:avLst/>
          </a:prstGeom>
          <a:noFill/>
        </p:spPr>
        <p:txBody>
          <a:bodyPr wrap="none" rtlCol="0">
            <a:spAutoFit/>
          </a:bodyPr>
          <a:lstStyle/>
          <a:p>
            <a:r>
              <a:rPr lang="en-NZ" dirty="0" smtClean="0"/>
              <a:t>Less autonomy than present for others</a:t>
            </a:r>
            <a:endParaRPr lang="en-NZ" dirty="0"/>
          </a:p>
        </p:txBody>
      </p:sp>
      <p:cxnSp>
        <p:nvCxnSpPr>
          <p:cNvPr id="12" name="Straight Arrow Connector 11"/>
          <p:cNvCxnSpPr/>
          <p:nvPr/>
        </p:nvCxnSpPr>
        <p:spPr>
          <a:xfrm>
            <a:off x="755576" y="2636912"/>
            <a:ext cx="0" cy="345638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1124744"/>
            <a:ext cx="8280920" cy="830997"/>
          </a:xfrm>
          <a:prstGeom prst="rect">
            <a:avLst/>
          </a:prstGeom>
          <a:noFill/>
        </p:spPr>
        <p:txBody>
          <a:bodyPr wrap="square" rtlCol="0">
            <a:spAutoFit/>
          </a:bodyPr>
          <a:lstStyle/>
          <a:p>
            <a:r>
              <a:rPr lang="en-NZ" dirty="0" smtClean="0"/>
              <a:t>Will vary according to investment context in each agency but potentially there will be ...</a:t>
            </a:r>
            <a:endParaRPr lang="en-NZ" dirty="0"/>
          </a:p>
        </p:txBody>
      </p:sp>
    </p:spTree>
    <p:extLst>
      <p:ext uri="{BB962C8B-B14F-4D97-AF65-F5344CB8AC3E}">
        <p14:creationId xmlns:p14="http://schemas.microsoft.com/office/powerpoint/2010/main" val="1057792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Treasury">
      <a:dk1>
        <a:sysClr val="windowText" lastClr="000000"/>
      </a:dk1>
      <a:lt1>
        <a:sysClr val="window" lastClr="FFFFFF"/>
      </a:lt1>
      <a:dk2>
        <a:srgbClr val="1F497D"/>
      </a:dk2>
      <a:lt2>
        <a:srgbClr val="EEECE1"/>
      </a:lt2>
      <a:accent1>
        <a:srgbClr val="00BCE2"/>
      </a:accent1>
      <a:accent2>
        <a:srgbClr val="DDF18B"/>
      </a:accent2>
      <a:accent3>
        <a:srgbClr val="F1A42D"/>
      </a:accent3>
      <a:accent4>
        <a:srgbClr val="65EFF3"/>
      </a:accent4>
      <a:accent5>
        <a:srgbClr val="20A3A5"/>
      </a:accent5>
      <a:accent6>
        <a:srgbClr val="BCD651"/>
      </a:accent6>
      <a:hlink>
        <a:srgbClr val="0000FF"/>
      </a:hlink>
      <a:folHlink>
        <a:srgbClr val="800080"/>
      </a:folHlink>
    </a:clrScheme>
    <a:fontScheme name="Treas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Title&amp;Text">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66"/>
        </a:dk1>
        <a:lt1>
          <a:srgbClr val="FFFFFF"/>
        </a:lt1>
        <a:dk2>
          <a:srgbClr val="000000"/>
        </a:dk2>
        <a:lt2>
          <a:srgbClr val="969696"/>
        </a:lt2>
        <a:accent1>
          <a:srgbClr val="00CC99"/>
        </a:accent1>
        <a:accent2>
          <a:srgbClr val="3333CC"/>
        </a:accent2>
        <a:accent3>
          <a:srgbClr val="FFFFFF"/>
        </a:accent3>
        <a:accent4>
          <a:srgbClr val="00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5370</TotalTime>
  <Words>1538</Words>
  <Application>Microsoft Office PowerPoint</Application>
  <PresentationFormat>On-screen Show (4:3)</PresentationFormat>
  <Paragraphs>177</Paragraphs>
  <Slides>15</Slides>
  <Notes>12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Theme1</vt:lpstr>
      <vt:lpstr>Wave-Title&amp;Text</vt:lpstr>
      <vt:lpstr>Office Theme</vt:lpstr>
      <vt:lpstr>PowerPoint Presentation</vt:lpstr>
      <vt:lpstr>Outline of presentation</vt:lpstr>
      <vt:lpstr>Investment Management System</vt:lpstr>
      <vt:lpstr>Change Programme 2015-17</vt:lpstr>
      <vt:lpstr>Focus on 24 Investment-intensive agencies</vt:lpstr>
      <vt:lpstr>Recent developments (since July 2015)</vt:lpstr>
      <vt:lpstr>Investor Confidence Rating</vt:lpstr>
      <vt:lpstr>PowerPoint Presentation</vt:lpstr>
      <vt:lpstr>PowerPoint Presentation</vt:lpstr>
      <vt:lpstr>Long-term Investment Plans</vt:lpstr>
      <vt:lpstr>Context for Long Term Investment Plans</vt:lpstr>
      <vt:lpstr>Better Business Cases - Update</vt:lpstr>
      <vt:lpstr>BBC – Insights from various sources</vt:lpstr>
      <vt:lpstr>BBC – New emphasis, features</vt:lpstr>
      <vt:lpstr>BBC – Latest guidance</vt:lpstr>
    </vt:vector>
  </TitlesOfParts>
  <Company>The Treasury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Management and Asset Performance in the State Services</dc:title>
  <dc:creator>Grant Petherick</dc:creator>
  <cp:lastModifiedBy>Melissa Laterveer</cp:lastModifiedBy>
  <cp:revision>311</cp:revision>
  <dcterms:created xsi:type="dcterms:W3CDTF">2015-03-17T20:25:10Z</dcterms:created>
  <dcterms:modified xsi:type="dcterms:W3CDTF">2016-10-24T23:55:59Z</dcterms:modified>
</cp:coreProperties>
</file>