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21"/>
  </p:notesMasterIdLst>
  <p:sldIdLst>
    <p:sldId id="256" r:id="rId3"/>
    <p:sldId id="259" r:id="rId4"/>
    <p:sldId id="262" r:id="rId5"/>
    <p:sldId id="263" r:id="rId6"/>
    <p:sldId id="266" r:id="rId7"/>
    <p:sldId id="282" r:id="rId8"/>
    <p:sldId id="285" r:id="rId9"/>
    <p:sldId id="260" r:id="rId10"/>
    <p:sldId id="261" r:id="rId11"/>
    <p:sldId id="268" r:id="rId12"/>
    <p:sldId id="286" r:id="rId13"/>
    <p:sldId id="265" r:id="rId14"/>
    <p:sldId id="264" r:id="rId15"/>
    <p:sldId id="287" r:id="rId16"/>
    <p:sldId id="269" r:id="rId17"/>
    <p:sldId id="283" r:id="rId18"/>
    <p:sldId id="284" r:id="rId19"/>
    <p:sldId id="280" r:id="rId2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073A0DAA-6AF3-43AB-8588-CEC1D06C72B9}"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7E7E7"/>
          </a:solidFill>
        </a:fill>
      </a:tcStyle>
    </a:wholeTbl>
    <a:band1H>
      <a:tcStyle>
        <a:tcBdr/>
        <a:fill>
          <a:solidFill>
            <a:srgbClr val="CBCBCB"/>
          </a:solidFill>
        </a:fill>
      </a:tcStyle>
    </a:band1H>
    <a:band2H>
      <a:tcStyle>
        <a:tcBdr/>
      </a:tcStyle>
    </a:band2H>
    <a:band1V>
      <a:tcStyle>
        <a:tcBdr/>
        <a:fill>
          <a:solidFill>
            <a:srgbClr val="CBCBCB"/>
          </a:solidFill>
        </a:fill>
      </a:tcStyle>
    </a:band1V>
    <a:band2V>
      <a:tcStyle>
        <a:tcBdr/>
      </a:tcStyle>
    </a:band2V>
    <a:lastCol>
      <a:tcTxStyle b="on">
        <a:font>
          <a:latin typeface="+mn-lt"/>
          <a:ea typeface="+mn-ea"/>
          <a:cs typeface="+mn-cs"/>
        </a:font>
        <a:srgbClr val="FFFFFF"/>
      </a:tcTxStyle>
      <a:tcStyle>
        <a:tcBdr/>
        <a:fill>
          <a:solidFill>
            <a:srgbClr val="000000"/>
          </a:solidFill>
        </a:fill>
      </a:tcStyle>
    </a:lastCol>
    <a:firstCol>
      <a:tcTxStyle b="on">
        <a:font>
          <a:latin typeface="+mn-lt"/>
          <a:ea typeface="+mn-ea"/>
          <a:cs typeface="+mn-cs"/>
        </a:font>
        <a:srgbClr val="FFFFFF"/>
      </a:tcTxStyle>
      <a:tcStyle>
        <a:tcBdr/>
        <a:fill>
          <a:solidFill>
            <a:srgbClr val="000000"/>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000000"/>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000000"/>
          </a:solidFill>
        </a:fill>
      </a:tcStyle>
    </a:firstRow>
  </a:tblStyle>
  <a:tblStyle styleId="{7DF18680-E054-41AD-8BC1-D1AEF772440D}"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AEFF7"/>
          </a:solidFill>
        </a:fill>
      </a:tcStyle>
    </a:wholeTbl>
    <a:band1H>
      <a:tcStyle>
        <a:tcBdr/>
        <a:fill>
          <a:solidFill>
            <a:srgbClr val="D2DEEF"/>
          </a:solidFill>
        </a:fill>
      </a:tcStyle>
    </a:band1H>
    <a:band2H>
      <a:tcStyle>
        <a:tcBdr/>
      </a:tcStyle>
    </a:band2H>
    <a:band1V>
      <a:tcStyle>
        <a:tcBdr/>
        <a:fill>
          <a:solidFill>
            <a:srgbClr val="D2DEEF"/>
          </a:solidFill>
        </a:fill>
      </a:tcStyle>
    </a:band1V>
    <a:band2V>
      <a:tcStyle>
        <a:tcBdr/>
      </a:tcStyle>
    </a:band2V>
    <a:lastCol>
      <a:tcTxStyle b="on">
        <a:font>
          <a:latin typeface="+mn-lt"/>
          <a:ea typeface="+mn-ea"/>
          <a:cs typeface="+mn-cs"/>
        </a:font>
        <a:srgbClr val="FFFFFF"/>
      </a:tcTxStyle>
      <a:tcStyle>
        <a:tcBdr/>
        <a:fill>
          <a:solidFill>
            <a:srgbClr val="5B9BD5"/>
          </a:solidFill>
        </a:fill>
      </a:tcStyle>
    </a:lastCol>
    <a:firstCol>
      <a:tcTxStyle b="on">
        <a:font>
          <a:latin typeface="+mn-lt"/>
          <a:ea typeface="+mn-ea"/>
          <a:cs typeface="+mn-cs"/>
        </a:font>
        <a:srgbClr val="FFFFFF"/>
      </a:tcTxStyle>
      <a:tcStyle>
        <a:tcBdr/>
        <a:fill>
          <a:solidFill>
            <a:srgbClr val="5B9BD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5B9BD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5B9BD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53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c:style val="2"/>
  <c:chart>
    <c:autoTitleDeleted val="1"/>
    <c:plotArea>
      <c:layout/>
      <c:doughnutChart>
        <c:varyColors val="1"/>
        <c:ser>
          <c:idx val="0"/>
          <c:order val="0"/>
          <c:tx>
            <c:v>Sales</c:v>
          </c:tx>
          <c:dPt>
            <c:idx val="0"/>
            <c:bubble3D val="0"/>
            <c:spPr>
              <a:solidFill>
                <a:srgbClr val="4198AF"/>
              </a:solidFill>
              <a:ln w="19046">
                <a:solidFill>
                  <a:srgbClr val="FFFFFF"/>
                </a:solidFill>
                <a:prstDash val="solid"/>
              </a:ln>
            </c:spPr>
          </c:dPt>
          <c:dPt>
            <c:idx val="1"/>
            <c:bubble3D val="0"/>
            <c:spPr>
              <a:solidFill>
                <a:srgbClr val="91C3D5"/>
              </a:solidFill>
              <a:ln w="19046">
                <a:solidFill>
                  <a:srgbClr val="FFFFFF"/>
                </a:solidFill>
                <a:prstDash val="solid"/>
              </a:ln>
            </c:spPr>
          </c:dPt>
          <c:dLbls>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lang="en-US" sz="1197" b="0" i="0" u="none" strike="noStrike" kern="1200" baseline="0">
                    <a:solidFill>
                      <a:srgbClr val="002060"/>
                    </a:solidFill>
                    <a:latin typeface="Calibri"/>
                  </a:defRPr>
                </a:pPr>
                <a:endParaRPr lang="en-US"/>
              </a:p>
            </c:txPr>
            <c:showLegendKey val="0"/>
            <c:showVal val="1"/>
            <c:showCatName val="0"/>
            <c:showSerName val="0"/>
            <c:showPercent val="0"/>
            <c:showBubbleSize val="0"/>
            <c:separator>, </c:separator>
            <c:showLeaderLines val="1"/>
            <c:extLst>
              <c:ext xmlns:c15="http://schemas.microsoft.com/office/drawing/2012/chart" uri="{CE6537A1-D6FC-4f65-9D91-7224C49458BB}">
                <c15:spPr xmlns:c15="http://schemas.microsoft.com/office/drawing/2012/chart">
                  <a:prstGeom prst="rect">
                    <a:avLst/>
                  </a:prstGeom>
                </c15:spPr>
              </c:ext>
            </c:extLst>
          </c:dLbls>
          <c:cat>
            <c:strLit>
              <c:ptCount val="2"/>
              <c:pt idx="0">
                <c:v>Male</c:v>
              </c:pt>
              <c:pt idx="1">
                <c:v>Female</c:v>
              </c:pt>
            </c:strLit>
          </c:cat>
          <c:val>
            <c:numLit>
              <c:formatCode>General</c:formatCode>
              <c:ptCount val="2"/>
              <c:pt idx="0">
                <c:v>30</c:v>
              </c:pt>
              <c:pt idx="1">
                <c:v>70</c:v>
              </c:pt>
            </c:numLit>
          </c:val>
        </c:ser>
        <c:dLbls>
          <c:showLegendKey val="0"/>
          <c:showVal val="0"/>
          <c:showCatName val="0"/>
          <c:showSerName val="0"/>
          <c:showPercent val="0"/>
          <c:showBubbleSize val="0"/>
          <c:showLeaderLines val="1"/>
        </c:dLbls>
        <c:firstSliceAng val="360"/>
        <c:holeSize val="50"/>
      </c:doughnutChart>
      <c:spPr>
        <a:noFill/>
        <a:ln>
          <a:noFill/>
        </a:ln>
      </c:spPr>
    </c:plotArea>
    <c:legend>
      <c:legendPos val="b"/>
      <c:overlay val="0"/>
      <c:spPr>
        <a:noFill/>
        <a:ln>
          <a:noFill/>
        </a:ln>
      </c:spPr>
      <c:txPr>
        <a:bodyPr lIns="0" tIns="0" rIns="0" bIns="0"/>
        <a:lstStyle/>
        <a:p>
          <a:pPr marL="0" marR="0" indent="0" defTabSz="914400" fontAlgn="auto" hangingPunct="1">
            <a:lnSpc>
              <a:spcPct val="100000"/>
            </a:lnSpc>
            <a:spcBef>
              <a:spcPts val="0"/>
            </a:spcBef>
            <a:spcAft>
              <a:spcPts val="0"/>
            </a:spcAft>
            <a:tabLst/>
            <a:defRPr lang="en-US" sz="1197" b="0" i="0" u="none" strike="noStrike" kern="1200" baseline="0">
              <a:solidFill>
                <a:srgbClr val="002060"/>
              </a:solidFill>
              <a:latin typeface="Calibri"/>
            </a:defRPr>
          </a:pPr>
          <a:endParaRPr lang="en-US"/>
        </a:p>
      </c:txPr>
    </c:legend>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1197" b="0" i="0" u="none" strike="noStrike" kern="1200" baseline="0">
          <a:solidFill>
            <a:srgbClr val="002060"/>
          </a:solidFill>
          <a:latin typeface="Calibri"/>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c:style val="2"/>
  <c:chart>
    <c:autoTitleDeleted val="1"/>
    <c:plotArea>
      <c:layout/>
      <c:doughnutChart>
        <c:varyColors val="1"/>
        <c:ser>
          <c:idx val="0"/>
          <c:order val="0"/>
          <c:tx>
            <c:v>Sales</c:v>
          </c:tx>
          <c:dPt>
            <c:idx val="0"/>
            <c:bubble3D val="0"/>
            <c:spPr>
              <a:solidFill>
                <a:srgbClr val="357D91"/>
              </a:solidFill>
              <a:ln w="19046">
                <a:solidFill>
                  <a:srgbClr val="FFFFFF"/>
                </a:solidFill>
                <a:prstDash val="solid"/>
              </a:ln>
            </c:spPr>
          </c:dPt>
          <c:dPt>
            <c:idx val="1"/>
            <c:bubble3D val="0"/>
            <c:spPr>
              <a:solidFill>
                <a:srgbClr val="3F92A9"/>
              </a:solidFill>
              <a:ln w="19046">
                <a:solidFill>
                  <a:srgbClr val="FFFFFF"/>
                </a:solidFill>
                <a:prstDash val="solid"/>
              </a:ln>
            </c:spPr>
          </c:dPt>
          <c:dPt>
            <c:idx val="2"/>
            <c:bubble3D val="0"/>
            <c:spPr>
              <a:solidFill>
                <a:srgbClr val="47A4BD"/>
              </a:solidFill>
              <a:ln w="19046">
                <a:solidFill>
                  <a:srgbClr val="FFFFFF"/>
                </a:solidFill>
                <a:prstDash val="solid"/>
              </a:ln>
            </c:spPr>
          </c:dPt>
          <c:dPt>
            <c:idx val="3"/>
            <c:bubble3D val="0"/>
            <c:spPr>
              <a:solidFill>
                <a:srgbClr val="70B7CD"/>
              </a:solidFill>
              <a:ln w="19046">
                <a:solidFill>
                  <a:srgbClr val="FFFFFF"/>
                </a:solidFill>
                <a:prstDash val="solid"/>
              </a:ln>
            </c:spPr>
          </c:dPt>
          <c:dPt>
            <c:idx val="4"/>
            <c:bubble3D val="0"/>
            <c:spPr>
              <a:solidFill>
                <a:srgbClr val="A0CAD9"/>
              </a:solidFill>
              <a:ln w="19046">
                <a:solidFill>
                  <a:srgbClr val="FFFFFF"/>
                </a:solidFill>
                <a:prstDash val="solid"/>
              </a:ln>
            </c:spPr>
          </c:dPt>
          <c:dPt>
            <c:idx val="5"/>
            <c:bubble3D val="0"/>
            <c:spPr>
              <a:solidFill>
                <a:srgbClr val="C1DBE5"/>
              </a:solidFill>
              <a:ln w="19046">
                <a:solidFill>
                  <a:srgbClr val="FFFFFF"/>
                </a:solidFill>
                <a:prstDash val="solid"/>
              </a:ln>
            </c:spPr>
          </c:dPt>
          <c:dLbls>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lang="en-US" sz="1600" b="0" i="0" u="none" strike="noStrike" kern="1200" baseline="0">
                    <a:solidFill>
                      <a:srgbClr val="002060"/>
                    </a:solidFill>
                    <a:latin typeface="Calibri"/>
                  </a:defRPr>
                </a:pPr>
                <a:endParaRPr lang="en-US"/>
              </a:p>
            </c:txPr>
            <c:showLegendKey val="0"/>
            <c:showVal val="1"/>
            <c:showCatName val="0"/>
            <c:showSerName val="0"/>
            <c:showPercent val="0"/>
            <c:showBubbleSize val="0"/>
            <c:separator>, </c:separator>
            <c:showLeaderLines val="1"/>
            <c:extLst>
              <c:ext xmlns:c15="http://schemas.microsoft.com/office/drawing/2012/chart" uri="{CE6537A1-D6FC-4f65-9D91-7224C49458BB}">
                <c15:spPr xmlns:c15="http://schemas.microsoft.com/office/drawing/2012/chart">
                  <a:prstGeom prst="rect">
                    <a:avLst/>
                  </a:prstGeom>
                </c15:spPr>
              </c:ext>
            </c:extLst>
          </c:dLbls>
          <c:cat>
            <c:strLit>
              <c:ptCount val="6"/>
              <c:pt idx="0">
                <c:v>0-24</c:v>
              </c:pt>
              <c:pt idx="1">
                <c:v>25-34</c:v>
              </c:pt>
              <c:pt idx="2">
                <c:v>35-44</c:v>
              </c:pt>
              <c:pt idx="3">
                <c:v>44-54</c:v>
              </c:pt>
              <c:pt idx="4">
                <c:v>55-64</c:v>
              </c:pt>
              <c:pt idx="5">
                <c:v>65+</c:v>
              </c:pt>
            </c:strLit>
          </c:cat>
          <c:val>
            <c:numLit>
              <c:formatCode>General</c:formatCode>
              <c:ptCount val="6"/>
              <c:pt idx="0">
                <c:v>29</c:v>
              </c:pt>
              <c:pt idx="1">
                <c:v>34</c:v>
              </c:pt>
              <c:pt idx="2">
                <c:v>20</c:v>
              </c:pt>
              <c:pt idx="3">
                <c:v>13</c:v>
              </c:pt>
              <c:pt idx="4">
                <c:v>3</c:v>
              </c:pt>
              <c:pt idx="5">
                <c:v>0.2</c:v>
              </c:pt>
            </c:numLit>
          </c:val>
        </c:ser>
        <c:dLbls>
          <c:showLegendKey val="0"/>
          <c:showVal val="0"/>
          <c:showCatName val="0"/>
          <c:showSerName val="0"/>
          <c:showPercent val="0"/>
          <c:showBubbleSize val="0"/>
          <c:showLeaderLines val="1"/>
        </c:dLbls>
        <c:firstSliceAng val="360"/>
        <c:holeSize val="50"/>
      </c:doughnutChart>
      <c:spPr>
        <a:noFill/>
        <a:ln>
          <a:noFill/>
        </a:ln>
      </c:spPr>
    </c:plotArea>
    <c:legend>
      <c:legendPos val="b"/>
      <c:overlay val="0"/>
      <c:spPr>
        <a:noFill/>
        <a:ln>
          <a:noFill/>
        </a:ln>
      </c:spPr>
      <c:txPr>
        <a:bodyPr lIns="0" tIns="0" rIns="0" bIns="0"/>
        <a:lstStyle/>
        <a:p>
          <a:pPr marL="0" marR="0" indent="0" defTabSz="914400" fontAlgn="auto" hangingPunct="1">
            <a:lnSpc>
              <a:spcPct val="100000"/>
            </a:lnSpc>
            <a:spcBef>
              <a:spcPts val="0"/>
            </a:spcBef>
            <a:spcAft>
              <a:spcPts val="0"/>
            </a:spcAft>
            <a:tabLst/>
            <a:defRPr lang="en-US" sz="1600" b="0" i="0" u="none" strike="noStrike" kern="1200" baseline="0">
              <a:solidFill>
                <a:srgbClr val="002060"/>
              </a:solidFill>
              <a:latin typeface="Calibri"/>
            </a:defRPr>
          </a:pPr>
          <a:endParaRPr lang="en-US"/>
        </a:p>
      </c:txPr>
    </c:legend>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1600" b="0" i="0" u="none" strike="noStrike" kern="1200" baseline="0">
          <a:solidFill>
            <a:srgbClr val="002060"/>
          </a:solidFill>
          <a:latin typeface="Calibri"/>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c:style val="2"/>
  <c:chart>
    <c:autoTitleDeleted val="1"/>
    <c:plotArea>
      <c:layout/>
      <c:doughnutChart>
        <c:varyColors val="1"/>
        <c:ser>
          <c:idx val="0"/>
          <c:order val="0"/>
          <c:tx>
            <c:v>Sales</c:v>
          </c:tx>
          <c:dPt>
            <c:idx val="0"/>
            <c:bubble3D val="0"/>
            <c:spPr>
              <a:solidFill>
                <a:srgbClr val="357D91"/>
              </a:solidFill>
              <a:ln w="19046">
                <a:solidFill>
                  <a:srgbClr val="FFFFFF"/>
                </a:solidFill>
                <a:prstDash val="solid"/>
              </a:ln>
            </c:spPr>
          </c:dPt>
          <c:dPt>
            <c:idx val="1"/>
            <c:bubble3D val="0"/>
            <c:spPr>
              <a:solidFill>
                <a:srgbClr val="3F92A9"/>
              </a:solidFill>
              <a:ln w="19046">
                <a:solidFill>
                  <a:srgbClr val="FFFFFF"/>
                </a:solidFill>
                <a:prstDash val="solid"/>
              </a:ln>
            </c:spPr>
          </c:dPt>
          <c:dPt>
            <c:idx val="2"/>
            <c:bubble3D val="0"/>
            <c:spPr>
              <a:solidFill>
                <a:srgbClr val="47A4BD"/>
              </a:solidFill>
              <a:ln w="19046">
                <a:solidFill>
                  <a:srgbClr val="FFFFFF"/>
                </a:solidFill>
                <a:prstDash val="solid"/>
              </a:ln>
            </c:spPr>
          </c:dPt>
          <c:dPt>
            <c:idx val="3"/>
            <c:bubble3D val="0"/>
            <c:spPr>
              <a:solidFill>
                <a:srgbClr val="70B7CD"/>
              </a:solidFill>
              <a:ln w="19046">
                <a:solidFill>
                  <a:srgbClr val="FFFFFF"/>
                </a:solidFill>
                <a:prstDash val="solid"/>
              </a:ln>
            </c:spPr>
          </c:dPt>
          <c:dPt>
            <c:idx val="4"/>
            <c:bubble3D val="0"/>
            <c:spPr>
              <a:solidFill>
                <a:srgbClr val="A0CAD9"/>
              </a:solidFill>
              <a:ln w="19046">
                <a:solidFill>
                  <a:srgbClr val="FFFFFF"/>
                </a:solidFill>
                <a:prstDash val="solid"/>
              </a:ln>
            </c:spPr>
          </c:dPt>
          <c:dPt>
            <c:idx val="5"/>
            <c:bubble3D val="0"/>
            <c:spPr>
              <a:solidFill>
                <a:srgbClr val="C1DBE5"/>
              </a:solidFill>
              <a:ln w="19046">
                <a:solidFill>
                  <a:srgbClr val="FFFFFF"/>
                </a:solidFill>
                <a:prstDash val="solid"/>
              </a:ln>
            </c:spPr>
          </c:dPt>
          <c:dLbls>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lang="en-US" sz="1400" b="0" i="0" u="none" strike="noStrike" kern="1200" baseline="0">
                    <a:solidFill>
                      <a:srgbClr val="002060"/>
                    </a:solidFill>
                    <a:latin typeface="Calibri"/>
                  </a:defRPr>
                </a:pPr>
                <a:endParaRPr lang="en-US"/>
              </a:p>
            </c:txPr>
            <c:showLegendKey val="0"/>
            <c:showVal val="1"/>
            <c:showCatName val="0"/>
            <c:showSerName val="0"/>
            <c:showPercent val="0"/>
            <c:showBubbleSize val="0"/>
            <c:separator>, </c:separator>
            <c:showLeaderLines val="1"/>
            <c:extLst>
              <c:ext xmlns:c15="http://schemas.microsoft.com/office/drawing/2012/chart" uri="{CE6537A1-D6FC-4f65-9D91-7224C49458BB}">
                <c15:spPr xmlns:c15="http://schemas.microsoft.com/office/drawing/2012/chart">
                  <a:prstGeom prst="rect">
                    <a:avLst/>
                  </a:prstGeom>
                </c15:spPr>
              </c:ext>
            </c:extLst>
          </c:dLbls>
          <c:cat>
            <c:strLit>
              <c:ptCount val="6"/>
              <c:pt idx="0">
                <c:v>Level 3</c:v>
              </c:pt>
              <c:pt idx="1">
                <c:v>Level 4</c:v>
              </c:pt>
              <c:pt idx="2">
                <c:v>Level 5</c:v>
              </c:pt>
              <c:pt idx="3">
                <c:v>Level 6</c:v>
              </c:pt>
              <c:pt idx="4">
                <c:v>Level 7 </c:v>
              </c:pt>
            </c:strLit>
          </c:cat>
          <c:val>
            <c:numLit>
              <c:formatCode>General</c:formatCode>
              <c:ptCount val="6"/>
              <c:pt idx="0">
                <c:v>35</c:v>
              </c:pt>
              <c:pt idx="1">
                <c:v>39</c:v>
              </c:pt>
              <c:pt idx="2">
                <c:v>31.5</c:v>
              </c:pt>
              <c:pt idx="3">
                <c:v>2.5</c:v>
              </c:pt>
              <c:pt idx="4">
                <c:v>0.5</c:v>
              </c:pt>
              <c:pt idx="5">
                <c:v>0</c:v>
              </c:pt>
            </c:numLit>
          </c:val>
        </c:ser>
        <c:dLbls>
          <c:showLegendKey val="0"/>
          <c:showVal val="0"/>
          <c:showCatName val="0"/>
          <c:showSerName val="0"/>
          <c:showPercent val="0"/>
          <c:showBubbleSize val="0"/>
          <c:showLeaderLines val="1"/>
        </c:dLbls>
        <c:firstSliceAng val="360"/>
        <c:holeSize val="50"/>
      </c:doughnutChart>
      <c:spPr>
        <a:noFill/>
        <a:ln>
          <a:noFill/>
        </a:ln>
      </c:spPr>
    </c:plotArea>
    <c:legend>
      <c:legendPos val="b"/>
      <c:overlay val="0"/>
      <c:spPr>
        <a:noFill/>
        <a:ln>
          <a:noFill/>
        </a:ln>
      </c:spPr>
      <c:txPr>
        <a:bodyPr lIns="0" tIns="0" rIns="0" bIns="0"/>
        <a:lstStyle/>
        <a:p>
          <a:pPr marL="0" marR="0" indent="0" defTabSz="914400" fontAlgn="auto" hangingPunct="1">
            <a:lnSpc>
              <a:spcPct val="100000"/>
            </a:lnSpc>
            <a:spcBef>
              <a:spcPts val="0"/>
            </a:spcBef>
            <a:spcAft>
              <a:spcPts val="0"/>
            </a:spcAft>
            <a:tabLst/>
            <a:defRPr lang="en-US" sz="1400" b="0" i="0" u="none" strike="noStrike" kern="1200" baseline="0">
              <a:solidFill>
                <a:srgbClr val="002060"/>
              </a:solidFill>
              <a:latin typeface="Calibri"/>
            </a:defRPr>
          </a:pPr>
          <a:endParaRPr lang="en-US"/>
        </a:p>
      </c:txPr>
    </c:legend>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1400" b="0" i="0" u="none" strike="noStrike" kern="1200" baseline="0">
          <a:solidFill>
            <a:srgbClr val="002060"/>
          </a:solidFill>
          <a:latin typeface="Calibri"/>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c:style val="2"/>
  <c:chart>
    <c:autoTitleDeleted val="1"/>
    <c:plotArea>
      <c:layout/>
      <c:doughnutChart>
        <c:varyColors val="1"/>
        <c:ser>
          <c:idx val="0"/>
          <c:order val="0"/>
          <c:tx>
            <c:v>Sales</c:v>
          </c:tx>
          <c:dPt>
            <c:idx val="0"/>
            <c:bubble3D val="0"/>
            <c:spPr>
              <a:solidFill>
                <a:srgbClr val="368195"/>
              </a:solidFill>
              <a:ln w="19046">
                <a:solidFill>
                  <a:srgbClr val="FFFFFF"/>
                </a:solidFill>
                <a:prstDash val="solid"/>
              </a:ln>
            </c:spPr>
          </c:dPt>
          <c:dPt>
            <c:idx val="1"/>
            <c:bubble3D val="0"/>
            <c:spPr>
              <a:solidFill>
                <a:srgbClr val="4198AF"/>
              </a:solidFill>
              <a:ln w="19046">
                <a:solidFill>
                  <a:srgbClr val="FFFFFF"/>
                </a:solidFill>
                <a:prstDash val="solid"/>
              </a:ln>
            </c:spPr>
          </c:dPt>
          <c:dPt>
            <c:idx val="2"/>
            <c:bubble3D val="0"/>
            <c:spPr>
              <a:solidFill>
                <a:srgbClr val="4BACC6"/>
              </a:solidFill>
              <a:ln w="19046">
                <a:solidFill>
                  <a:srgbClr val="FFFFFF"/>
                </a:solidFill>
                <a:prstDash val="solid"/>
              </a:ln>
            </c:spPr>
          </c:dPt>
          <c:dPt>
            <c:idx val="3"/>
            <c:bubble3D val="0"/>
            <c:spPr>
              <a:solidFill>
                <a:srgbClr val="91C3D5"/>
              </a:solidFill>
              <a:ln w="19046">
                <a:solidFill>
                  <a:srgbClr val="FFFFFF"/>
                </a:solidFill>
                <a:prstDash val="solid"/>
              </a:ln>
            </c:spPr>
          </c:dPt>
          <c:dPt>
            <c:idx val="4"/>
            <c:bubble3D val="0"/>
            <c:spPr>
              <a:solidFill>
                <a:srgbClr val="BBD7E3"/>
              </a:solidFill>
              <a:ln w="19046">
                <a:solidFill>
                  <a:srgbClr val="FFFFFF"/>
                </a:solidFill>
                <a:prstDash val="solid"/>
              </a:ln>
            </c:spPr>
          </c:dPt>
          <c:dLbls>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lang="en-US" sz="1400" b="0" i="0" u="none" strike="noStrike" kern="1200" baseline="0">
                    <a:solidFill>
                      <a:srgbClr val="002060"/>
                    </a:solidFill>
                    <a:latin typeface="Calibri"/>
                  </a:defRPr>
                </a:pPr>
                <a:endParaRPr lang="en-US"/>
              </a:p>
            </c:txPr>
            <c:showLegendKey val="0"/>
            <c:showVal val="1"/>
            <c:showCatName val="0"/>
            <c:showSerName val="0"/>
            <c:showPercent val="0"/>
            <c:showBubbleSize val="0"/>
            <c:separator>, </c:separator>
            <c:showLeaderLines val="1"/>
            <c:extLst>
              <c:ext xmlns:c15="http://schemas.microsoft.com/office/drawing/2012/chart" uri="{CE6537A1-D6FC-4f65-9D91-7224C49458BB}">
                <c15:spPr xmlns:c15="http://schemas.microsoft.com/office/drawing/2012/chart">
                  <a:prstGeom prst="rect">
                    <a:avLst/>
                  </a:prstGeom>
                </c15:spPr>
              </c:ext>
            </c:extLst>
          </c:dLbls>
          <c:cat>
            <c:strLit>
              <c:ptCount val="5"/>
              <c:pt idx="0">
                <c:v>Pakeha</c:v>
              </c:pt>
              <c:pt idx="1">
                <c:v>Māori</c:v>
              </c:pt>
              <c:pt idx="2">
                <c:v>Asian</c:v>
              </c:pt>
              <c:pt idx="3">
                <c:v>Pasifika</c:v>
              </c:pt>
              <c:pt idx="4">
                <c:v>Other</c:v>
              </c:pt>
            </c:strLit>
          </c:cat>
          <c:val>
            <c:numLit>
              <c:formatCode>General</c:formatCode>
              <c:ptCount val="5"/>
              <c:pt idx="0">
                <c:v>61</c:v>
              </c:pt>
              <c:pt idx="1">
                <c:v>37</c:v>
              </c:pt>
              <c:pt idx="2">
                <c:v>3.7</c:v>
              </c:pt>
              <c:pt idx="3">
                <c:v>3.7</c:v>
              </c:pt>
              <c:pt idx="4">
                <c:v>4.8</c:v>
              </c:pt>
            </c:numLit>
          </c:val>
        </c:ser>
        <c:dLbls>
          <c:showLegendKey val="0"/>
          <c:showVal val="0"/>
          <c:showCatName val="0"/>
          <c:showSerName val="0"/>
          <c:showPercent val="0"/>
          <c:showBubbleSize val="0"/>
          <c:showLeaderLines val="1"/>
        </c:dLbls>
        <c:firstSliceAng val="360"/>
        <c:holeSize val="50"/>
      </c:doughnutChart>
      <c:spPr>
        <a:noFill/>
        <a:ln>
          <a:noFill/>
        </a:ln>
      </c:spPr>
    </c:plotArea>
    <c:legend>
      <c:legendPos val="b"/>
      <c:overlay val="0"/>
      <c:spPr>
        <a:noFill/>
        <a:ln>
          <a:noFill/>
        </a:ln>
      </c:spPr>
      <c:txPr>
        <a:bodyPr lIns="0" tIns="0" rIns="0" bIns="0"/>
        <a:lstStyle/>
        <a:p>
          <a:pPr marL="0" marR="0" indent="0" defTabSz="914400" fontAlgn="auto" hangingPunct="1">
            <a:lnSpc>
              <a:spcPct val="100000"/>
            </a:lnSpc>
            <a:spcBef>
              <a:spcPts val="0"/>
            </a:spcBef>
            <a:spcAft>
              <a:spcPts val="0"/>
            </a:spcAft>
            <a:tabLst/>
            <a:defRPr lang="en-US" sz="1400" b="0" i="0" u="none" strike="noStrike" kern="1200" baseline="0">
              <a:solidFill>
                <a:srgbClr val="002060"/>
              </a:solidFill>
              <a:latin typeface="Calibri"/>
            </a:defRPr>
          </a:pPr>
          <a:endParaRPr lang="en-US"/>
        </a:p>
      </c:txPr>
    </c:legend>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1400" b="0" i="0" u="none" strike="noStrike" kern="1200" baseline="0">
          <a:solidFill>
            <a:srgbClr val="002060"/>
          </a:solidFill>
          <a:latin typeface="Calibri"/>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D913193D-BE1C-43D3-8D09-6E29A78AC458}" type="datetime1">
              <a:rPr lang="en-US"/>
              <a:pPr lvl="0"/>
              <a:t>6/30/2020</a:t>
            </a:fld>
            <a:endParaRPr lang="en-US"/>
          </a:p>
        </p:txBody>
      </p:sp>
      <p:sp>
        <p:nvSpPr>
          <p:cNvPr id="4" name="Slide Image Placeholder 3"/>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46729D67-4DDF-40BF-BB2E-22FB1EDC691A}" type="slidenum">
              <a:t>‹#›</a:t>
            </a:fld>
            <a:endParaRPr lang="en-US"/>
          </a:p>
        </p:txBody>
      </p:sp>
    </p:spTree>
    <p:extLst>
      <p:ext uri="{BB962C8B-B14F-4D97-AF65-F5344CB8AC3E}">
        <p14:creationId xmlns:p14="http://schemas.microsoft.com/office/powerpoint/2010/main" val="1310867591"/>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endParaRPr lang="en-NZ"/>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AFBCB67-2EF4-4EC5-A938-11F378B3D2A1}" type="slidenum">
              <a:t>1</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508263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endParaRPr lang="en-NZ"/>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462F94F-3418-43AC-A9D8-B35F937FF2BD}" type="slidenum">
              <a:t>10</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791793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endParaRPr lang="en-NZ"/>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D9FEC92-C224-458F-A696-841CDD2B333B}" type="slidenum">
              <a:t>11</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52459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endParaRPr lang="en-NZ"/>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07AC9B5-C77F-423D-8A81-F8EAC06B5751}" type="slidenum">
              <a:t>12</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422779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endParaRPr lang="en-NZ"/>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73A5B00-9216-4797-A3DB-5D2D18E4860B}" type="slidenum">
              <a:t>13</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283609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endParaRPr lang="en-NZ"/>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462C689-E053-403C-92D0-D697E7D375C9}" type="slidenum">
              <a:t>14</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415568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endParaRPr lang="en-NZ"/>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216E9E-3489-4FC5-8E46-40E03AC84616}" type="slidenum">
              <a:t>15</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058412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endParaRPr lang="en-NZ"/>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D754393-A17E-42D5-AF5A-5D1A0E78728A}" type="slidenum">
              <a:t>16</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282298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US">
                <a:latin typeface="Avenir Next" pitchFamily="34"/>
              </a:rPr>
              <a:t>This is a holistic Māori health and wellbeing model designed to support Māori in a range of contexts. It is designed to provide a structure which frames the learning experience and supports the learners’ readiness to learn on-line.</a:t>
            </a:r>
          </a:p>
          <a:p>
            <a:pPr lvl="0"/>
            <a:endParaRPr lang="en-NZ">
              <a:latin typeface="Avenir Next" pitchFamily="34"/>
            </a:endParaRPr>
          </a:p>
          <a:p>
            <a:pPr marL="171450" lvl="0" indent="-171450">
              <a:buSzPct val="100000"/>
              <a:buFont typeface="Arial" pitchFamily="34"/>
              <a:buChar char="•"/>
            </a:pPr>
            <a:r>
              <a:rPr lang="en-US">
                <a:latin typeface="Avenir Next" pitchFamily="34"/>
              </a:rPr>
              <a:t>te taha wairua (spiritual health) </a:t>
            </a:r>
            <a:r>
              <a:rPr lang="en-US" i="1">
                <a:latin typeface="Avenir Next" pitchFamily="34"/>
              </a:rPr>
              <a:t>establishing good study habits, growing confidence, and belief that they can succeed- I can cope with the demands of the course</a:t>
            </a:r>
            <a:endParaRPr lang="en-NZ">
              <a:latin typeface="Avenir Next" pitchFamily="34"/>
            </a:endParaRPr>
          </a:p>
          <a:p>
            <a:pPr marL="171450" lvl="0" indent="-171450">
              <a:buSzPct val="100000"/>
              <a:buFont typeface="Arial" pitchFamily="34"/>
              <a:buChar char="•"/>
            </a:pPr>
            <a:r>
              <a:rPr lang="en-US">
                <a:latin typeface="Avenir Next" pitchFamily="34"/>
              </a:rPr>
              <a:t>te taha tinana (physical health) </a:t>
            </a:r>
            <a:r>
              <a:rPr lang="en-US" i="1">
                <a:latin typeface="Avenir Next" pitchFamily="34"/>
              </a:rPr>
              <a:t>technology and physical needs, understanding online learning</a:t>
            </a:r>
            <a:endParaRPr lang="en-NZ">
              <a:latin typeface="Avenir Next" pitchFamily="34"/>
            </a:endParaRPr>
          </a:p>
          <a:p>
            <a:pPr marL="171450" lvl="0" indent="-171450">
              <a:buSzPct val="100000"/>
              <a:buFont typeface="Arial" pitchFamily="34"/>
              <a:buChar char="•"/>
            </a:pPr>
            <a:r>
              <a:rPr lang="en-US">
                <a:latin typeface="Avenir Next" pitchFamily="34"/>
              </a:rPr>
              <a:t>te taha whānau (family health) </a:t>
            </a:r>
            <a:r>
              <a:rPr lang="en-US" i="1">
                <a:latin typeface="Avenir Next" pitchFamily="34"/>
              </a:rPr>
              <a:t>Focusing on relationships, building support networks, making connections with the facilitators and other learners- I have the support to do this course</a:t>
            </a:r>
          </a:p>
          <a:p>
            <a:pPr marL="171450" lvl="0" indent="-171450">
              <a:buSzPct val="100000"/>
              <a:buFont typeface="Arial" pitchFamily="34"/>
              <a:buChar char="•"/>
            </a:pPr>
            <a:r>
              <a:rPr lang="en-US">
                <a:latin typeface="Avenir Next" pitchFamily="34"/>
              </a:rPr>
              <a:t>te taha hinengaro (emotional and well-being health</a:t>
            </a:r>
            <a:r>
              <a:rPr lang="en-US" i="1">
                <a:latin typeface="Avenir Next" pitchFamily="34"/>
              </a:rPr>
              <a:t>) preparedness to study, focussing on sense of achievement, using positive affirmations, helping manage stress and workload, celebrating success - I believe I can do this course</a:t>
            </a:r>
            <a:endParaRPr lang="en-NZ">
              <a:latin typeface="Avenir Next" pitchFamily="34"/>
            </a:endParaRPr>
          </a:p>
          <a:p>
            <a:pPr marL="171450" lvl="0" indent="-171450">
              <a:buSzPct val="100000"/>
              <a:buFont typeface="Arial" pitchFamily="34"/>
              <a:buChar char="•"/>
            </a:pPr>
            <a:r>
              <a:rPr lang="en-US" i="1">
                <a:latin typeface="Avenir Next" pitchFamily="34"/>
              </a:rPr>
              <a:t>- I have the resources to do this course</a:t>
            </a:r>
            <a:endParaRPr lang="en-NZ">
              <a:latin typeface="Avenir Next" pitchFamily="34"/>
            </a:endParaRPr>
          </a:p>
          <a:p>
            <a:pPr marL="171450" lvl="0" indent="-171450">
              <a:buSzPct val="100000"/>
              <a:buFont typeface="Arial" pitchFamily="34"/>
              <a:buChar char="•"/>
            </a:pPr>
            <a:endParaRPr lang="en-US" i="1"/>
          </a:p>
          <a:p>
            <a:pPr lvl="0"/>
            <a:endParaRPr lang="en-US" i="1"/>
          </a:p>
          <a:p>
            <a:pPr lvl="0"/>
            <a:endParaRPr lang="en-NZ"/>
          </a:p>
          <a:p>
            <a:pPr lvl="0"/>
            <a:endParaRPr lang="en-US"/>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B814460-FC7D-4691-ACDD-C77612D2BCED}" type="slidenum">
              <a:t>17</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095439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endParaRPr lang="en-NZ"/>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40244F7-F525-4072-BF56-2F033425C8FB}" type="slidenum">
              <a:t>18</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649611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marL="171450" lvl="0" indent="-171450">
              <a:buSzPct val="100000"/>
              <a:buFont typeface="Arial" pitchFamily="34"/>
              <a:buChar char="•"/>
            </a:pPr>
            <a:r>
              <a:rPr lang="en-US">
                <a:latin typeface="Avenir Next" pitchFamily="34"/>
              </a:rPr>
              <a:t>Non-traditional learners</a:t>
            </a:r>
          </a:p>
          <a:p>
            <a:pPr marL="171450" lvl="0" indent="-171450">
              <a:buSzPct val="100000"/>
              <a:buFont typeface="Arial" pitchFamily="34"/>
              <a:buChar char="•"/>
            </a:pPr>
            <a:r>
              <a:rPr lang="en-US">
                <a:latin typeface="Avenir Next" pitchFamily="34"/>
              </a:rPr>
              <a:t>Older, some in work, </a:t>
            </a:r>
          </a:p>
          <a:p>
            <a:pPr marL="171450" lvl="0" indent="-171450">
              <a:buSzPct val="100000"/>
              <a:buFont typeface="Arial" pitchFamily="34"/>
              <a:buChar char="•"/>
            </a:pPr>
            <a:r>
              <a:rPr lang="en-US">
                <a:latin typeface="Avenir Next" pitchFamily="34"/>
              </a:rPr>
              <a:t>some stay at home parents, </a:t>
            </a:r>
          </a:p>
          <a:p>
            <a:pPr marL="171450" lvl="0" indent="-171450">
              <a:buSzPct val="100000"/>
              <a:buFont typeface="Arial" pitchFamily="34"/>
              <a:buChar char="•"/>
            </a:pPr>
            <a:r>
              <a:rPr lang="en-US">
                <a:latin typeface="Avenir Next" pitchFamily="34"/>
              </a:rPr>
              <a:t>often first in family, lower socio-economic, </a:t>
            </a:r>
          </a:p>
          <a:p>
            <a:pPr marL="171450" lvl="0" indent="-171450">
              <a:buSzPct val="100000"/>
              <a:buFont typeface="Arial" pitchFamily="34"/>
              <a:buChar char="•"/>
            </a:pPr>
            <a:r>
              <a:rPr lang="en-US">
                <a:latin typeface="Avenir Next" pitchFamily="34"/>
              </a:rPr>
              <a:t>Often second chance learners- no positive experience of education, little or no formal quals</a:t>
            </a:r>
          </a:p>
          <a:p>
            <a:pPr marL="171450" lvl="0" indent="-171450">
              <a:buSzPct val="100000"/>
              <a:buFont typeface="Arial" pitchFamily="34"/>
              <a:buChar char="•"/>
            </a:pPr>
            <a:r>
              <a:rPr lang="en-US">
                <a:latin typeface="Avenir Next" pitchFamily="34"/>
              </a:rPr>
              <a:t>Have a lack of confidence, often whakama about seeking support</a:t>
            </a:r>
          </a:p>
          <a:p>
            <a:pPr marL="171450" lvl="0" indent="-171450">
              <a:buSzPct val="100000"/>
              <a:buFont typeface="Arial" pitchFamily="34"/>
              <a:buChar char="•"/>
            </a:pPr>
            <a:r>
              <a:rPr lang="en-US">
                <a:latin typeface="Avenir Next" pitchFamily="34"/>
              </a:rPr>
              <a:t>Scary experience-academic world is all new to them</a:t>
            </a:r>
          </a:p>
          <a:p>
            <a:pPr marL="171450" lvl="0" indent="-171450">
              <a:buSzPct val="100000"/>
              <a:buFont typeface="Arial" pitchFamily="34"/>
              <a:buChar char="•"/>
            </a:pPr>
            <a:r>
              <a:rPr lang="en-US">
                <a:latin typeface="Avenir Next" pitchFamily="34"/>
              </a:rPr>
              <a:t>Often personal situation throws up logistical challenges</a:t>
            </a:r>
          </a:p>
          <a:p>
            <a:pPr marL="171450" lvl="0" indent="-171450">
              <a:buSzPct val="100000"/>
              <a:buFont typeface="Arial" pitchFamily="34"/>
              <a:buChar char="•"/>
            </a:pPr>
            <a:r>
              <a:rPr lang="en-US">
                <a:latin typeface="Avenir Next" pitchFamily="34"/>
              </a:rPr>
              <a:t>Financial situation, lack of whānau support., time management often biggest barriers to success</a:t>
            </a:r>
          </a:p>
          <a:p>
            <a:pPr lvl="0"/>
            <a:endParaRPr lang="en-US"/>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743E1D-DE9C-47A2-AF2C-3C3EE0A4872F}" type="slidenum">
              <a:t>2</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740311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NZ">
                <a:latin typeface="Avenir Next" pitchFamily="34"/>
              </a:rPr>
              <a:t>Online education can be perceived as a cheap, low-quality alternative to face-to-face learning; however this is not what learners are expecting.</a:t>
            </a:r>
          </a:p>
          <a:p>
            <a:pPr lvl="0"/>
            <a:r>
              <a:rPr lang="en-NZ">
                <a:latin typeface="Avenir Next" pitchFamily="34"/>
              </a:rPr>
              <a:t>Disconnect between what learners think they will experience and what institutions are expecting to deliver</a:t>
            </a:r>
          </a:p>
          <a:p>
            <a:pPr lvl="0"/>
            <a:r>
              <a:rPr lang="en-NZ">
                <a:latin typeface="Avenir Next" pitchFamily="34"/>
              </a:rPr>
              <a:t>It is our challenge to meet their expectations</a:t>
            </a:r>
            <a:endParaRPr lang="en-US">
              <a:latin typeface="Avenir Next" pitchFamily="34"/>
            </a:endParaRPr>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606BB84-F9FE-4B07-B736-01EBE8A06D02}" type="slidenum">
              <a:t>3</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048629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NZ" b="1">
                <a:latin typeface="Avenir Next" pitchFamily="34"/>
              </a:rPr>
              <a:t>What is a facilitator?</a:t>
            </a:r>
            <a:endParaRPr lang="en-NZ">
              <a:latin typeface="Avenir Next" pitchFamily="34"/>
            </a:endParaRPr>
          </a:p>
          <a:p>
            <a:pPr lvl="0"/>
            <a:r>
              <a:rPr lang="en-NZ">
                <a:latin typeface="Avenir Next" pitchFamily="34"/>
              </a:rPr>
              <a:t>In this context a facilitator is an experienced person who supports learners during online courses. A facilitator will encourage conversation, ensuring that all learners are able to contribute and communicate in a positive and collaborative way.</a:t>
            </a:r>
          </a:p>
          <a:p>
            <a:pPr lvl="0"/>
            <a:endParaRPr lang="en-NZ">
              <a:latin typeface="Avenir Next" pitchFamily="34"/>
            </a:endParaRPr>
          </a:p>
          <a:p>
            <a:pPr lvl="0"/>
            <a:r>
              <a:rPr lang="en-NZ">
                <a:latin typeface="Avenir Next" pitchFamily="34"/>
              </a:rPr>
              <a:t>The roles and responsibilities of a facilitator will vary from relatively simple tasks, such as encouraging participation in the online conversation, right through to supporting learners’ reflection on their learning.</a:t>
            </a:r>
          </a:p>
          <a:p>
            <a:pPr lvl="0"/>
            <a:endParaRPr lang="en-NZ">
              <a:latin typeface="Avenir Next" pitchFamily="34"/>
            </a:endParaRPr>
          </a:p>
          <a:p>
            <a:pPr lvl="0"/>
            <a:r>
              <a:rPr lang="en-NZ">
                <a:latin typeface="Avenir Next" pitchFamily="34"/>
              </a:rPr>
              <a:t>Facilitators are tasked with promoting social learning opportunities, engaging with the learners to pose open questions, threading together discussions and moving the discussion forward to develop and deepen the learners’ learning and social learning skills. </a:t>
            </a:r>
          </a:p>
          <a:p>
            <a:pPr lvl="0"/>
            <a:endParaRPr lang="en-NZ">
              <a:latin typeface="Avenir Next" pitchFamily="34"/>
            </a:endParaRPr>
          </a:p>
          <a:p>
            <a:pPr lvl="0"/>
            <a:endParaRPr lang="en-NZ">
              <a:latin typeface="Avenir Next" pitchFamily="34"/>
            </a:endParaRPr>
          </a:p>
          <a:p>
            <a:pPr lvl="0"/>
            <a:endParaRPr lang="en-US"/>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1E2C178-9760-408D-A240-6BF36D50E3AD}" type="slidenum">
              <a:t>4</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82122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endParaRPr lang="en-NZ">
              <a:solidFill>
                <a:srgbClr val="5A5A5A"/>
              </a:solidFill>
              <a:latin typeface="Avenir Next" pitchFamily="34"/>
            </a:endParaRPr>
          </a:p>
          <a:p>
            <a:pPr lvl="0"/>
            <a:r>
              <a:rPr lang="en-NZ" b="1">
                <a:latin typeface="Avenir Next" pitchFamily="34"/>
              </a:rPr>
              <a:t>Transactional distance</a:t>
            </a:r>
            <a:r>
              <a:rPr lang="en-NZ">
                <a:latin typeface="Avenir Next" pitchFamily="34"/>
              </a:rPr>
              <a:t> is the collection of perceived psychological, cognitive, and affective </a:t>
            </a:r>
            <a:r>
              <a:rPr lang="en-NZ" b="1">
                <a:latin typeface="Avenir Next" pitchFamily="34"/>
              </a:rPr>
              <a:t>distance</a:t>
            </a:r>
            <a:r>
              <a:rPr lang="en-NZ">
                <a:latin typeface="Avenir Next" pitchFamily="34"/>
              </a:rPr>
              <a:t>s between learners and instructors in </a:t>
            </a:r>
            <a:r>
              <a:rPr lang="en-NZ" b="1">
                <a:latin typeface="Avenir Next" pitchFamily="34"/>
              </a:rPr>
              <a:t>distance</a:t>
            </a:r>
            <a:r>
              <a:rPr lang="en-NZ">
                <a:latin typeface="Avenir Next" pitchFamily="34"/>
              </a:rPr>
              <a:t> learning environments. It refers to the extent to which time and </a:t>
            </a:r>
            <a:r>
              <a:rPr lang="en-NZ" b="1">
                <a:latin typeface="Avenir Next" pitchFamily="34"/>
              </a:rPr>
              <a:t>distance</a:t>
            </a:r>
            <a:r>
              <a:rPr lang="en-NZ">
                <a:latin typeface="Avenir Next" pitchFamily="34"/>
              </a:rPr>
              <a:t> impact communications and interactions in a virtual learning environment</a:t>
            </a:r>
          </a:p>
          <a:p>
            <a:pPr lvl="0"/>
            <a:endParaRPr lang="en-NZ">
              <a:latin typeface="Avenir Next" pitchFamily="34"/>
            </a:endParaRPr>
          </a:p>
          <a:p>
            <a:pPr lvl="0"/>
            <a:r>
              <a:rPr lang="en-NZ">
                <a:latin typeface="Avenir Next" pitchFamily="34"/>
              </a:rPr>
              <a:t>Even in face-to-face teaching there is some element of transactional distance (Rumble 1986). However this increases significantly when education is on-line. </a:t>
            </a:r>
            <a:r>
              <a:rPr lang="en-NZ">
                <a:solidFill>
                  <a:srgbClr val="5A5A5A"/>
                </a:solidFill>
                <a:latin typeface="Avenir Next" pitchFamily="34"/>
              </a:rPr>
              <a:t>Particulary important for Māori and Pasifika learners</a:t>
            </a:r>
            <a:endParaRPr lang="en-US">
              <a:latin typeface="Avenir Next" pitchFamily="34"/>
            </a:endParaRPr>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3B30645-0275-4E01-BCA8-78B4ACEDA1E3}" type="slidenum">
              <a:t>5</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993139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a:xfrm>
            <a:off x="685800" y="4400549"/>
            <a:ext cx="5486400" cy="4057650"/>
          </a:xfrm>
        </p:spPr>
        <p:txBody>
          <a:bodyPr/>
          <a:lstStyle/>
          <a:p>
            <a:pPr lvl="0"/>
            <a:r>
              <a:rPr lang="en-NZ" sz="1000" b="1">
                <a:latin typeface="Avenir Next" pitchFamily="34"/>
              </a:rPr>
              <a:t>Teaching Presence</a:t>
            </a:r>
          </a:p>
          <a:p>
            <a:pPr lvl="0"/>
            <a:r>
              <a:rPr lang="en-NZ" sz="1000">
                <a:latin typeface="Avenir Next" pitchFamily="34"/>
              </a:rPr>
              <a:t>It is what you do "in the moment" when interacting with your students, including the facilitation of discourse and direct instruction.</a:t>
            </a:r>
          </a:p>
          <a:p>
            <a:pPr lvl="0"/>
            <a:r>
              <a:rPr lang="en-NZ" sz="1000">
                <a:latin typeface="Avenir Next" pitchFamily="34"/>
              </a:rPr>
              <a:t>Direct instruction is the more straightforward of the two and would include pre-developed presentations, assessing student work and providing instructive feedback, diagnosing misconceptions, clarifying concepts, and referring students to additional resources or practice opportunities.</a:t>
            </a:r>
          </a:p>
          <a:p>
            <a:pPr lvl="0"/>
            <a:endParaRPr lang="en-NZ" sz="1000" b="1">
              <a:latin typeface="Avenir Next" pitchFamily="34"/>
            </a:endParaRPr>
          </a:p>
          <a:p>
            <a:pPr lvl="0"/>
            <a:r>
              <a:rPr lang="en-NZ" sz="1000" b="1">
                <a:latin typeface="Avenir Next" pitchFamily="34"/>
              </a:rPr>
              <a:t>Social Presence</a:t>
            </a:r>
          </a:p>
          <a:p>
            <a:pPr lvl="0"/>
            <a:r>
              <a:rPr lang="en-NZ" sz="1000">
                <a:latin typeface="Avenir Next" pitchFamily="34"/>
              </a:rPr>
              <a:t>Important especially at the beginning of the course when students are getting to know and trust both you and one another. If students can make interpersonal connections with others, they are more likely to engage with the course and the content. Indicators of Social Presence include</a:t>
            </a:r>
          </a:p>
          <a:p>
            <a:pPr lvl="0"/>
            <a:r>
              <a:rPr lang="en-NZ" sz="1000" b="1" i="1">
                <a:latin typeface="Avenir Next" pitchFamily="34"/>
              </a:rPr>
              <a:t>Affective responses</a:t>
            </a:r>
            <a:r>
              <a:rPr lang="en-NZ" sz="1000" i="1">
                <a:latin typeface="Avenir Next" pitchFamily="34"/>
              </a:rPr>
              <a:t> </a:t>
            </a:r>
            <a:r>
              <a:rPr lang="en-NZ" sz="1000">
                <a:latin typeface="Avenir Next" pitchFamily="34"/>
              </a:rPr>
              <a:t>such as expressing emotion and using humour</a:t>
            </a:r>
          </a:p>
          <a:p>
            <a:pPr lvl="0"/>
            <a:r>
              <a:rPr lang="en-NZ" sz="1000" b="1" i="1">
                <a:latin typeface="Avenir Next" pitchFamily="34"/>
              </a:rPr>
              <a:t>Interactive responses</a:t>
            </a:r>
            <a:r>
              <a:rPr lang="en-NZ" sz="1000" i="1">
                <a:latin typeface="Avenir Next" pitchFamily="34"/>
              </a:rPr>
              <a:t> </a:t>
            </a:r>
            <a:r>
              <a:rPr lang="en-NZ" sz="1000">
                <a:latin typeface="Avenir Next" pitchFamily="34"/>
              </a:rPr>
              <a:t>such as continuing a discussion thread, referring to other students in a message or post, asking questions, and expressing agreement or appreciations</a:t>
            </a:r>
          </a:p>
          <a:p>
            <a:pPr lvl="0"/>
            <a:r>
              <a:rPr lang="en-NZ" sz="1000" b="1" i="1">
                <a:latin typeface="Avenir Next" pitchFamily="34"/>
              </a:rPr>
              <a:t>Cohesive responses</a:t>
            </a:r>
            <a:r>
              <a:rPr lang="en-NZ" sz="1000" i="1">
                <a:latin typeface="Avenir Next" pitchFamily="34"/>
              </a:rPr>
              <a:t> </a:t>
            </a:r>
            <a:r>
              <a:rPr lang="en-NZ" sz="1000">
                <a:latin typeface="Avenir Next" pitchFamily="34"/>
              </a:rPr>
              <a:t>such as using other students' names, using inclusive pronouns to refer to their group or class, and engaging in small talk</a:t>
            </a:r>
          </a:p>
          <a:p>
            <a:pPr lvl="0"/>
            <a:endParaRPr lang="en-NZ" sz="1000">
              <a:latin typeface="Avenir Next" pitchFamily="34"/>
            </a:endParaRPr>
          </a:p>
          <a:p>
            <a:pPr lvl="0"/>
            <a:r>
              <a:rPr lang="en-NZ" sz="1000" b="1">
                <a:latin typeface="Avenir Next" pitchFamily="34"/>
              </a:rPr>
              <a:t>Cognitive presence </a:t>
            </a:r>
            <a:r>
              <a:rPr lang="en-NZ" sz="1000">
                <a:latin typeface="Avenir Next" pitchFamily="34"/>
              </a:rPr>
              <a:t>is central to successful student learning. The quality of cognitive presence reflects the quality and quantity of critical thinking, collaborative problem-solving, and construction of meaning occurring interactions. You can model and support cognitive presence in your interactions with students in discussions, assignment feedback, and other communications.</a:t>
            </a:r>
          </a:p>
          <a:p>
            <a:pPr lvl="0"/>
            <a:endParaRPr lang="en-NZ" sz="1000">
              <a:latin typeface="Avenir Next" pitchFamily="34"/>
            </a:endParaRPr>
          </a:p>
          <a:p>
            <a:pPr lvl="0"/>
            <a:r>
              <a:rPr lang="en-NZ" sz="1000">
                <a:latin typeface="Avenir Next" pitchFamily="34"/>
              </a:rPr>
              <a:t> </a:t>
            </a:r>
          </a:p>
          <a:p>
            <a:pPr lvl="0"/>
            <a:endParaRPr lang="en-NZ" sz="1000" b="1">
              <a:latin typeface="Avenir Next" pitchFamily="34"/>
            </a:endParaRPr>
          </a:p>
          <a:p>
            <a:pPr lvl="0"/>
            <a:endParaRPr lang="en-NZ" sz="1000" b="1">
              <a:latin typeface="Avenir Next" pitchFamily="34"/>
            </a:endParaRPr>
          </a:p>
          <a:p>
            <a:pPr lvl="0"/>
            <a:endParaRPr lang="en-NZ" sz="1000" b="1">
              <a:latin typeface="Avenir Next" pitchFamily="34"/>
            </a:endParaRPr>
          </a:p>
          <a:p>
            <a:pPr lvl="0"/>
            <a:endParaRPr lang="en-NZ" sz="1000" b="1">
              <a:latin typeface="Avenir Next" pitchFamily="34"/>
            </a:endParaRPr>
          </a:p>
          <a:p>
            <a:pPr lvl="0"/>
            <a:endParaRPr lang="en-NZ" sz="1000">
              <a:latin typeface="Avenir Next" pitchFamily="34"/>
            </a:endParaRPr>
          </a:p>
          <a:p>
            <a:pPr lvl="0"/>
            <a:endParaRPr lang="en-NZ" sz="1000">
              <a:latin typeface="Avenir Next" pitchFamily="34"/>
            </a:endParaRPr>
          </a:p>
          <a:p>
            <a:pPr lvl="0"/>
            <a:endParaRPr lang="en-NZ" sz="1000">
              <a:latin typeface="Avenir Next" pitchFamily="34"/>
            </a:endParaRPr>
          </a:p>
          <a:p>
            <a:pPr lvl="0"/>
            <a:endParaRPr lang="en-NZ" sz="1000">
              <a:latin typeface="Avenir Next" pitchFamily="34"/>
            </a:endParaRPr>
          </a:p>
          <a:p>
            <a:pPr lvl="0"/>
            <a:endParaRPr lang="en-US"/>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B1CC1AB-D9CC-49BE-9407-4F84523D427B}" type="slidenum">
              <a:t>6</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82547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endParaRPr lang="en-NZ"/>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E9B4760-BD3F-4458-87AB-1EA9AC5F4FBE}" type="slidenum">
              <a:t>7</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796559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endParaRPr lang="en-NZ"/>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4ADE1D1-F4C1-41EE-A98D-73E2FD6B98F5}" type="slidenum">
              <a:t>8</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070363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NZ"/>
              <a:t>When you make the effort to do all you do to support the learners in their academic endeavours and ensure they feel a sense of belonging the learners are more likely to persevere in their students and complete their qualification  (Sister Mary Rose)</a:t>
            </a:r>
          </a:p>
          <a:p>
            <a:pPr lvl="0"/>
            <a:endParaRPr lang="en-US"/>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55AFAD4-580E-4A9E-8299-811D9B9A2788}" type="slidenum">
              <a:t>9</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27988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2130423"/>
            <a:ext cx="7772400" cy="1470026"/>
          </a:xfrm>
        </p:spPr>
        <p:txBody>
          <a:bodyPr/>
          <a:lstStyle>
            <a:lvl1pPr>
              <a:defRPr/>
            </a:lvl1pPr>
          </a:lstStyle>
          <a:p>
            <a:pPr lvl="0"/>
            <a:r>
              <a:rPr lang="en-US"/>
              <a:t>Click to edit Master title style</a:t>
            </a:r>
          </a:p>
        </p:txBody>
      </p:sp>
      <p:sp>
        <p:nvSpPr>
          <p:cNvPr id="3" name="Subtitle 2"/>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n-US"/>
              <a:t>Click to edit Master subtitle style</a:t>
            </a:r>
          </a:p>
        </p:txBody>
      </p:sp>
      <p:sp>
        <p:nvSpPr>
          <p:cNvPr id="4" name="Date Placeholder 3"/>
          <p:cNvSpPr txBox="1">
            <a:spLocks noGrp="1"/>
          </p:cNvSpPr>
          <p:nvPr>
            <p:ph type="dt" sz="half" idx="7"/>
          </p:nvPr>
        </p:nvSpPr>
        <p:spPr/>
        <p:txBody>
          <a:bodyPr/>
          <a:lstStyle>
            <a:lvl1pPr>
              <a:defRPr/>
            </a:lvl1pPr>
          </a:lstStyle>
          <a:p>
            <a:pPr lvl="0"/>
            <a:fld id="{DDA9381E-B49B-4F98-8117-17C855560CF6}" type="datetime1">
              <a:rPr lang="en-US"/>
              <a:pPr lvl="0"/>
              <a:t>6/30/2020</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0DA95714-C043-4061-9982-79A6D42F115C}" type="slidenum">
              <a:t>‹#›</a:t>
            </a:fld>
            <a:endParaRPr lang="en-US"/>
          </a:p>
        </p:txBody>
      </p:sp>
    </p:spTree>
    <p:extLst>
      <p:ext uri="{BB962C8B-B14F-4D97-AF65-F5344CB8AC3E}">
        <p14:creationId xmlns:p14="http://schemas.microsoft.com/office/powerpoint/2010/main" val="1040216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7CE9D8BE-DEBB-410B-B39B-90FA77C2B675}" type="datetime1">
              <a:rPr lang="en-US"/>
              <a:pPr lvl="0"/>
              <a:t>6/30/2020</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33F28AFA-08FA-405E-92F6-C90A41FE1AF4}" type="slidenum">
              <a:t>‹#›</a:t>
            </a:fld>
            <a:endParaRPr lang="en-US"/>
          </a:p>
        </p:txBody>
      </p:sp>
    </p:spTree>
    <p:extLst>
      <p:ext uri="{BB962C8B-B14F-4D97-AF65-F5344CB8AC3E}">
        <p14:creationId xmlns:p14="http://schemas.microsoft.com/office/powerpoint/2010/main" val="3770541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274640"/>
            <a:ext cx="2057400" cy="5851529"/>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657E3265-53E3-44F2-82E8-DFDF15603E41}" type="datetime1">
              <a:rPr lang="en-US"/>
              <a:pPr lvl="0"/>
              <a:t>6/30/2020</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74C0BEE6-D714-4384-970E-818AA421C14F}" type="slidenum">
              <a:t>‹#›</a:t>
            </a:fld>
            <a:endParaRPr lang="en-US"/>
          </a:p>
        </p:txBody>
      </p:sp>
    </p:spTree>
    <p:extLst>
      <p:ext uri="{BB962C8B-B14F-4D97-AF65-F5344CB8AC3E}">
        <p14:creationId xmlns:p14="http://schemas.microsoft.com/office/powerpoint/2010/main" val="24915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DDEADF0B-81D6-43E1-9B4F-0B090F946701}" type="datetime1">
              <a:rPr lang="en-US"/>
              <a:pPr lvl="0"/>
              <a:t>6/30/2020</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1372B394-667C-4DE2-9829-8FBDCE898B30}" type="slidenum">
              <a:t>‹#›</a:t>
            </a:fld>
            <a:endParaRPr lang="en-US"/>
          </a:p>
        </p:txBody>
      </p:sp>
    </p:spTree>
    <p:extLst>
      <p:ext uri="{BB962C8B-B14F-4D97-AF65-F5344CB8AC3E}">
        <p14:creationId xmlns:p14="http://schemas.microsoft.com/office/powerpoint/2010/main" val="1651067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en-US"/>
              <a:t>Click to edit Master text styles</a:t>
            </a:r>
          </a:p>
        </p:txBody>
      </p:sp>
      <p:sp>
        <p:nvSpPr>
          <p:cNvPr id="4" name="Date Placeholder 3"/>
          <p:cNvSpPr txBox="1">
            <a:spLocks noGrp="1"/>
          </p:cNvSpPr>
          <p:nvPr>
            <p:ph type="dt" sz="half" idx="7"/>
          </p:nvPr>
        </p:nvSpPr>
        <p:spPr/>
        <p:txBody>
          <a:bodyPr/>
          <a:lstStyle>
            <a:lvl1pPr>
              <a:defRPr/>
            </a:lvl1pPr>
          </a:lstStyle>
          <a:p>
            <a:pPr lvl="0"/>
            <a:fld id="{539126A7-8C7F-4BC4-8F1A-7FA04FCD7A4D}" type="datetime1">
              <a:rPr lang="en-US"/>
              <a:pPr lvl="0"/>
              <a:t>6/30/2020</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F292FEC0-C628-44E8-ADD3-E8B4AD99F1F2}" type="slidenum">
              <a:t>‹#›</a:t>
            </a:fld>
            <a:endParaRPr lang="en-US"/>
          </a:p>
        </p:txBody>
      </p:sp>
    </p:spTree>
    <p:extLst>
      <p:ext uri="{BB962C8B-B14F-4D97-AF65-F5344CB8AC3E}">
        <p14:creationId xmlns:p14="http://schemas.microsoft.com/office/powerpoint/2010/main" val="1089375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txBox="1">
            <a:spLocks noGrp="1"/>
          </p:cNvSpPr>
          <p:nvPr>
            <p:ph type="dt" sz="half" idx="7"/>
          </p:nvPr>
        </p:nvSpPr>
        <p:spPr/>
        <p:txBody>
          <a:bodyPr/>
          <a:lstStyle>
            <a:lvl1pPr>
              <a:defRPr/>
            </a:lvl1pPr>
          </a:lstStyle>
          <a:p>
            <a:pPr lvl="0"/>
            <a:fld id="{045F6690-D14F-4BD8-AE8A-CB00CD2428E4}" type="datetime1">
              <a:rPr lang="en-US"/>
              <a:pPr lvl="0"/>
              <a:t>6/30/2020</a:t>
            </a:fld>
            <a:endParaRPr lang="en-US"/>
          </a:p>
        </p:txBody>
      </p:sp>
      <p:sp>
        <p:nvSpPr>
          <p:cNvPr id="6" name="Footer Placeholder 5"/>
          <p:cNvSpPr txBox="1">
            <a:spLocks noGrp="1"/>
          </p:cNvSpPr>
          <p:nvPr>
            <p:ph type="ftr" sz="quarter" idx="9"/>
          </p:nvPr>
        </p:nvSpPr>
        <p:spPr/>
        <p:txBody>
          <a:bodyPr/>
          <a:lstStyle>
            <a:lvl1pPr>
              <a:defRPr/>
            </a:lvl1pPr>
          </a:lstStyle>
          <a:p>
            <a:pPr lvl="0"/>
            <a:endParaRPr lang="en-US"/>
          </a:p>
        </p:txBody>
      </p:sp>
      <p:sp>
        <p:nvSpPr>
          <p:cNvPr id="7" name="Slide Number Placeholder 6"/>
          <p:cNvSpPr txBox="1">
            <a:spLocks noGrp="1"/>
          </p:cNvSpPr>
          <p:nvPr>
            <p:ph type="sldNum" sz="quarter" idx="8"/>
          </p:nvPr>
        </p:nvSpPr>
        <p:spPr/>
        <p:txBody>
          <a:bodyPr/>
          <a:lstStyle>
            <a:lvl1pPr>
              <a:defRPr/>
            </a:lvl1pPr>
          </a:lstStyle>
          <a:p>
            <a:pPr lvl="0"/>
            <a:fld id="{567185BF-81E4-496C-A2C9-9865BAC32605}" type="slidenum">
              <a:t>‹#›</a:t>
            </a:fld>
            <a:endParaRPr lang="en-US"/>
          </a:p>
        </p:txBody>
      </p:sp>
    </p:spTree>
    <p:extLst>
      <p:ext uri="{BB962C8B-B14F-4D97-AF65-F5344CB8AC3E}">
        <p14:creationId xmlns:p14="http://schemas.microsoft.com/office/powerpoint/2010/main" val="249325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txBox="1">
            <a:spLocks noGrp="1"/>
          </p:cNvSpPr>
          <p:nvPr>
            <p:ph type="dt" sz="half" idx="7"/>
          </p:nvPr>
        </p:nvSpPr>
        <p:spPr/>
        <p:txBody>
          <a:bodyPr/>
          <a:lstStyle>
            <a:lvl1pPr>
              <a:defRPr/>
            </a:lvl1pPr>
          </a:lstStyle>
          <a:p>
            <a:pPr lvl="0"/>
            <a:fld id="{CC124A03-5338-40EA-AF14-D7AE1F482038}" type="datetime1">
              <a:rPr lang="en-US"/>
              <a:pPr lvl="0"/>
              <a:t>6/30/2020</a:t>
            </a:fld>
            <a:endParaRPr lang="en-US"/>
          </a:p>
        </p:txBody>
      </p:sp>
      <p:sp>
        <p:nvSpPr>
          <p:cNvPr id="8" name="Footer Placeholder 7"/>
          <p:cNvSpPr txBox="1">
            <a:spLocks noGrp="1"/>
          </p:cNvSpPr>
          <p:nvPr>
            <p:ph type="ftr" sz="quarter" idx="9"/>
          </p:nvPr>
        </p:nvSpPr>
        <p:spPr/>
        <p:txBody>
          <a:bodyPr/>
          <a:lstStyle>
            <a:lvl1pPr>
              <a:defRPr/>
            </a:lvl1pPr>
          </a:lstStyle>
          <a:p>
            <a:pPr lvl="0"/>
            <a:endParaRPr lang="en-US"/>
          </a:p>
        </p:txBody>
      </p:sp>
      <p:sp>
        <p:nvSpPr>
          <p:cNvPr id="9" name="Slide Number Placeholder 8"/>
          <p:cNvSpPr txBox="1">
            <a:spLocks noGrp="1"/>
          </p:cNvSpPr>
          <p:nvPr>
            <p:ph type="sldNum" sz="quarter" idx="8"/>
          </p:nvPr>
        </p:nvSpPr>
        <p:spPr/>
        <p:txBody>
          <a:bodyPr/>
          <a:lstStyle>
            <a:lvl1pPr>
              <a:defRPr/>
            </a:lvl1pPr>
          </a:lstStyle>
          <a:p>
            <a:pPr lvl="0"/>
            <a:fld id="{388C152A-1A8A-4E9F-B2E4-ACAF142772A9}" type="slidenum">
              <a:t>‹#›</a:t>
            </a:fld>
            <a:endParaRPr lang="en-US"/>
          </a:p>
        </p:txBody>
      </p:sp>
    </p:spTree>
    <p:extLst>
      <p:ext uri="{BB962C8B-B14F-4D97-AF65-F5344CB8AC3E}">
        <p14:creationId xmlns:p14="http://schemas.microsoft.com/office/powerpoint/2010/main" val="506973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Date Placeholder 2"/>
          <p:cNvSpPr txBox="1">
            <a:spLocks noGrp="1"/>
          </p:cNvSpPr>
          <p:nvPr>
            <p:ph type="dt" sz="half" idx="7"/>
          </p:nvPr>
        </p:nvSpPr>
        <p:spPr/>
        <p:txBody>
          <a:bodyPr/>
          <a:lstStyle>
            <a:lvl1pPr>
              <a:defRPr/>
            </a:lvl1pPr>
          </a:lstStyle>
          <a:p>
            <a:pPr lvl="0"/>
            <a:fld id="{08898FF4-A0BC-426F-B3F6-11184CEC2204}" type="datetime1">
              <a:rPr lang="en-US"/>
              <a:pPr lvl="0"/>
              <a:t>6/30/2020</a:t>
            </a:fld>
            <a:endParaRPr lang="en-US"/>
          </a:p>
        </p:txBody>
      </p:sp>
      <p:sp>
        <p:nvSpPr>
          <p:cNvPr id="4" name="Footer Placeholder 3"/>
          <p:cNvSpPr txBox="1">
            <a:spLocks noGrp="1"/>
          </p:cNvSpPr>
          <p:nvPr>
            <p:ph type="ftr" sz="quarter" idx="9"/>
          </p:nvPr>
        </p:nvSpPr>
        <p:spPr/>
        <p:txBody>
          <a:bodyPr/>
          <a:lstStyle>
            <a:lvl1pPr>
              <a:defRPr/>
            </a:lvl1pPr>
          </a:lstStyle>
          <a:p>
            <a:pPr lvl="0"/>
            <a:endParaRPr lang="en-US"/>
          </a:p>
        </p:txBody>
      </p:sp>
      <p:sp>
        <p:nvSpPr>
          <p:cNvPr id="5" name="Slide Number Placeholder 4"/>
          <p:cNvSpPr txBox="1">
            <a:spLocks noGrp="1"/>
          </p:cNvSpPr>
          <p:nvPr>
            <p:ph type="sldNum" sz="quarter" idx="8"/>
          </p:nvPr>
        </p:nvSpPr>
        <p:spPr/>
        <p:txBody>
          <a:bodyPr/>
          <a:lstStyle>
            <a:lvl1pPr>
              <a:defRPr/>
            </a:lvl1pPr>
          </a:lstStyle>
          <a:p>
            <a:pPr lvl="0"/>
            <a:fld id="{22CA6146-EC7F-451B-AEB7-172A98C56C63}" type="slidenum">
              <a:t>‹#›</a:t>
            </a:fld>
            <a:endParaRPr lang="en-US"/>
          </a:p>
        </p:txBody>
      </p:sp>
    </p:spTree>
    <p:extLst>
      <p:ext uri="{BB962C8B-B14F-4D97-AF65-F5344CB8AC3E}">
        <p14:creationId xmlns:p14="http://schemas.microsoft.com/office/powerpoint/2010/main" val="474564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fld id="{9DB766A7-9253-40C7-A261-03FBF9344CED}" type="datetime1">
              <a:rPr lang="en-US"/>
              <a:pPr lvl="0"/>
              <a:t>6/30/2020</a:t>
            </a:fld>
            <a:endParaRPr lang="en-US"/>
          </a:p>
        </p:txBody>
      </p:sp>
      <p:sp>
        <p:nvSpPr>
          <p:cNvPr id="3" name="Footer Placeholder 2"/>
          <p:cNvSpPr txBox="1">
            <a:spLocks noGrp="1"/>
          </p:cNvSpPr>
          <p:nvPr>
            <p:ph type="ftr" sz="quarter" idx="9"/>
          </p:nvPr>
        </p:nvSpPr>
        <p:spPr/>
        <p:txBody>
          <a:bodyPr/>
          <a:lstStyle>
            <a:lvl1pPr>
              <a:defRPr/>
            </a:lvl1pPr>
          </a:lstStyle>
          <a:p>
            <a:pPr lvl="0"/>
            <a:endParaRPr lang="en-US"/>
          </a:p>
        </p:txBody>
      </p:sp>
      <p:sp>
        <p:nvSpPr>
          <p:cNvPr id="4" name="Slide Number Placeholder 3"/>
          <p:cNvSpPr txBox="1">
            <a:spLocks noGrp="1"/>
          </p:cNvSpPr>
          <p:nvPr>
            <p:ph type="sldNum" sz="quarter" idx="8"/>
          </p:nvPr>
        </p:nvSpPr>
        <p:spPr/>
        <p:txBody>
          <a:bodyPr/>
          <a:lstStyle>
            <a:lvl1pPr>
              <a:defRPr/>
            </a:lvl1pPr>
          </a:lstStyle>
          <a:p>
            <a:pPr lvl="0"/>
            <a:fld id="{9D00C8FE-5EDC-4898-9CB4-51C834DD01D0}" type="slidenum">
              <a:t>‹#›</a:t>
            </a:fld>
            <a:endParaRPr lang="en-US"/>
          </a:p>
        </p:txBody>
      </p:sp>
    </p:spTree>
    <p:extLst>
      <p:ext uri="{BB962C8B-B14F-4D97-AF65-F5344CB8AC3E}">
        <p14:creationId xmlns:p14="http://schemas.microsoft.com/office/powerpoint/2010/main" val="2518185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Date Placeholder 4"/>
          <p:cNvSpPr txBox="1">
            <a:spLocks noGrp="1"/>
          </p:cNvSpPr>
          <p:nvPr>
            <p:ph type="dt" sz="half" idx="7"/>
          </p:nvPr>
        </p:nvSpPr>
        <p:spPr/>
        <p:txBody>
          <a:bodyPr/>
          <a:lstStyle>
            <a:lvl1pPr>
              <a:defRPr/>
            </a:lvl1pPr>
          </a:lstStyle>
          <a:p>
            <a:pPr lvl="0"/>
            <a:fld id="{CD8025FC-9B6C-4E81-A2BF-F2AC90AD2876}" type="datetime1">
              <a:rPr lang="en-US"/>
              <a:pPr lvl="0"/>
              <a:t>6/30/2020</a:t>
            </a:fld>
            <a:endParaRPr lang="en-US"/>
          </a:p>
        </p:txBody>
      </p:sp>
      <p:sp>
        <p:nvSpPr>
          <p:cNvPr id="6" name="Footer Placeholder 5"/>
          <p:cNvSpPr txBox="1">
            <a:spLocks noGrp="1"/>
          </p:cNvSpPr>
          <p:nvPr>
            <p:ph type="ftr" sz="quarter" idx="9"/>
          </p:nvPr>
        </p:nvSpPr>
        <p:spPr/>
        <p:txBody>
          <a:bodyPr/>
          <a:lstStyle>
            <a:lvl1pPr>
              <a:defRPr/>
            </a:lvl1pPr>
          </a:lstStyle>
          <a:p>
            <a:pPr lvl="0"/>
            <a:endParaRPr lang="en-US"/>
          </a:p>
        </p:txBody>
      </p:sp>
      <p:sp>
        <p:nvSpPr>
          <p:cNvPr id="7" name="Slide Number Placeholder 6"/>
          <p:cNvSpPr txBox="1">
            <a:spLocks noGrp="1"/>
          </p:cNvSpPr>
          <p:nvPr>
            <p:ph type="sldNum" sz="quarter" idx="8"/>
          </p:nvPr>
        </p:nvSpPr>
        <p:spPr/>
        <p:txBody>
          <a:bodyPr/>
          <a:lstStyle>
            <a:lvl1pPr>
              <a:defRPr/>
            </a:lvl1pPr>
          </a:lstStyle>
          <a:p>
            <a:pPr lvl="0"/>
            <a:fld id="{FA53BDA9-4D72-445A-BE2D-466294330AF7}" type="slidenum">
              <a:t>‹#›</a:t>
            </a:fld>
            <a:endParaRPr lang="en-US"/>
          </a:p>
        </p:txBody>
      </p:sp>
    </p:spTree>
    <p:extLst>
      <p:ext uri="{BB962C8B-B14F-4D97-AF65-F5344CB8AC3E}">
        <p14:creationId xmlns:p14="http://schemas.microsoft.com/office/powerpoint/2010/main" val="1261701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Date Placeholder 4"/>
          <p:cNvSpPr txBox="1">
            <a:spLocks noGrp="1"/>
          </p:cNvSpPr>
          <p:nvPr>
            <p:ph type="dt" sz="half" idx="7"/>
          </p:nvPr>
        </p:nvSpPr>
        <p:spPr/>
        <p:txBody>
          <a:bodyPr/>
          <a:lstStyle>
            <a:lvl1pPr>
              <a:defRPr/>
            </a:lvl1pPr>
          </a:lstStyle>
          <a:p>
            <a:pPr lvl="0"/>
            <a:fld id="{DA0DFEB7-1F1F-4F62-8CFA-0CF42C65DB2C}" type="datetime1">
              <a:rPr lang="en-US"/>
              <a:pPr lvl="0"/>
              <a:t>6/30/2020</a:t>
            </a:fld>
            <a:endParaRPr lang="en-US"/>
          </a:p>
        </p:txBody>
      </p:sp>
      <p:sp>
        <p:nvSpPr>
          <p:cNvPr id="6" name="Footer Placeholder 5"/>
          <p:cNvSpPr txBox="1">
            <a:spLocks noGrp="1"/>
          </p:cNvSpPr>
          <p:nvPr>
            <p:ph type="ftr" sz="quarter" idx="9"/>
          </p:nvPr>
        </p:nvSpPr>
        <p:spPr/>
        <p:txBody>
          <a:bodyPr/>
          <a:lstStyle>
            <a:lvl1pPr>
              <a:defRPr/>
            </a:lvl1pPr>
          </a:lstStyle>
          <a:p>
            <a:pPr lvl="0"/>
            <a:endParaRPr lang="en-US"/>
          </a:p>
        </p:txBody>
      </p:sp>
      <p:sp>
        <p:nvSpPr>
          <p:cNvPr id="7" name="Slide Number Placeholder 6"/>
          <p:cNvSpPr txBox="1">
            <a:spLocks noGrp="1"/>
          </p:cNvSpPr>
          <p:nvPr>
            <p:ph type="sldNum" sz="quarter" idx="8"/>
          </p:nvPr>
        </p:nvSpPr>
        <p:spPr/>
        <p:txBody>
          <a:bodyPr/>
          <a:lstStyle>
            <a:lvl1pPr>
              <a:defRPr/>
            </a:lvl1pPr>
          </a:lstStyle>
          <a:p>
            <a:pPr lvl="0"/>
            <a:fld id="{56F9C169-CD18-4E2B-B2CF-571584BE916F}" type="slidenum">
              <a:t>‹#›</a:t>
            </a:fld>
            <a:endParaRPr lang="en-US"/>
          </a:p>
        </p:txBody>
      </p:sp>
    </p:spTree>
    <p:extLst>
      <p:ext uri="{BB962C8B-B14F-4D97-AF65-F5344CB8AC3E}">
        <p14:creationId xmlns:p14="http://schemas.microsoft.com/office/powerpoint/2010/main" val="4203873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normAutofit/>
          </a:bodyPr>
          <a:lstStyle/>
          <a:p>
            <a:pPr lvl="0"/>
            <a:r>
              <a:rPr lang="en-US"/>
              <a:t>Click to edit Master title style</a:t>
            </a:r>
          </a:p>
        </p:txBody>
      </p:sp>
      <p:sp>
        <p:nvSpPr>
          <p:cNvPr id="3" name="Text Placeholder 2"/>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C5809A50-EDF9-40F3-8B1A-F42805E8EEFA}" type="datetime1">
              <a:rPr lang="en-US"/>
              <a:pPr lvl="0"/>
              <a:t>6/30/2020</a:t>
            </a:fld>
            <a:endParaRPr lang="en-US"/>
          </a:p>
        </p:txBody>
      </p:sp>
      <p:sp>
        <p:nvSpPr>
          <p:cNvPr id="5" name="Footer Placeholder 4"/>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endParaRPr lang="en-US"/>
          </a:p>
        </p:txBody>
      </p:sp>
      <p:sp>
        <p:nvSpPr>
          <p:cNvPr id="6" name="Slide Number Placeholder 5"/>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881A732C-1D92-49ED-BEE2-F62DAF6E27AF}"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ctr" defTabSz="914400" rtl="0" fontAlgn="auto" hangingPunct="1">
        <a:lnSpc>
          <a:spcPct val="100000"/>
        </a:lnSpc>
        <a:spcBef>
          <a:spcPts val="0"/>
        </a:spcBef>
        <a:spcAft>
          <a:spcPts val="0"/>
        </a:spcAft>
        <a:buNone/>
        <a:tabLst/>
        <a:defRPr lang="en-US" sz="4400" b="1" i="0" u="none" strike="noStrike" kern="1200" cap="none" spc="0" baseline="0">
          <a:solidFill>
            <a:srgbClr val="000000"/>
          </a:solidFill>
          <a:uFillTx/>
          <a:latin typeface="Avenir Next Demi Bold" pitchFamily="34"/>
          <a:cs typeface="Al Bayan Plain" pitchFamily="2"/>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en-US" sz="3200" b="0" i="0" u="none" strike="noStrike" kern="1200" cap="none" spc="0" baseline="0">
          <a:solidFill>
            <a:srgbClr val="000000"/>
          </a:solidFill>
          <a:uFillTx/>
          <a:latin typeface="Avenir Next" pitchFamily="34"/>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en-US" sz="2800" b="0" i="0" u="none" strike="noStrike" kern="1200" cap="none" spc="0" baseline="0">
          <a:solidFill>
            <a:srgbClr val="000000"/>
          </a:solidFill>
          <a:uFillTx/>
          <a:latin typeface="Avenir Next" pitchFamily="34"/>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Avenir Next" pitchFamily="34"/>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Avenir Next" pitchFamily="34"/>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Avenir Next"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www.inclusive.tki.org.nz/guides/supporting-maori-student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Slide1">
    <p:bg>
      <p:bgPr>
        <a:solidFill>
          <a:srgbClr val="F4F5F7"/>
        </a:solidFill>
        <a:effectLst/>
      </p:bgPr>
    </p:bg>
    <p:spTree>
      <p:nvGrpSpPr>
        <p:cNvPr id="1" name=""/>
        <p:cNvGrpSpPr/>
        <p:nvPr/>
      </p:nvGrpSpPr>
      <p:grpSpPr>
        <a:xfrm>
          <a:off x="0" y="0"/>
          <a:ext cx="0" cy="0"/>
          <a:chOff x="0" y="0"/>
          <a:chExt cx="0" cy="0"/>
        </a:xfrm>
      </p:grpSpPr>
      <p:sp>
        <p:nvSpPr>
          <p:cNvPr id="2" name="TextBox 3"/>
          <p:cNvSpPr txBox="1"/>
          <p:nvPr/>
        </p:nvSpPr>
        <p:spPr>
          <a:xfrm>
            <a:off x="1286734" y="2781303"/>
            <a:ext cx="6898087" cy="5416869"/>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400" b="1" i="0" u="none" strike="noStrike" kern="1200" cap="none" spc="0" baseline="0">
                <a:solidFill>
                  <a:srgbClr val="000000"/>
                </a:solidFill>
                <a:uFillTx/>
                <a:latin typeface="Avenir Next Demi Bold" pitchFamily="34"/>
              </a:rPr>
              <a:t>Tertiary teaching online: pedagogy and practice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400" b="1" i="0" u="none" strike="noStrike" kern="1200" cap="none" spc="0" baseline="0">
              <a:solidFill>
                <a:srgbClr val="000000"/>
              </a:solidFill>
              <a:uFillTx/>
              <a:latin typeface="Avenir Next Demi Bold" pitchFamily="34"/>
            </a:endParaRPr>
          </a:p>
          <a:p>
            <a:pPr marL="457200" marR="0" lvl="0" indent="-4572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Avenir Next Medium" pitchFamily="34"/>
              </a:rPr>
              <a:t>How to be an effective, engaging teacher in the online space </a:t>
            </a:r>
            <a:endParaRPr lang="en-GB" sz="4000" b="0" i="0" u="none" strike="noStrike" kern="1200" cap="none" spc="0" baseline="0">
              <a:solidFill>
                <a:srgbClr val="000000"/>
              </a:solidFill>
              <a:uFillTx/>
              <a:latin typeface="Avenir Next Medium" pitchFamily="34"/>
            </a:endParaRPr>
          </a:p>
          <a:p>
            <a:pPr marL="457200" marR="0" lvl="0" indent="-4572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Avenir Next Medium" pitchFamily="34"/>
              </a:rPr>
              <a:t>How to ensure learners are ready for online learning</a:t>
            </a:r>
            <a:endParaRPr lang="en-GB" sz="2400" b="0" i="0" u="none" strike="noStrike" kern="1200" cap="none" spc="56" baseline="0">
              <a:solidFill>
                <a:srgbClr val="35382F"/>
              </a:solidFill>
              <a:uFillTx/>
              <a:latin typeface="Avenir Next Medium"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b="0" i="0" u="none" strike="noStrike" kern="1200" cap="none" spc="0" baseline="0">
              <a:solidFill>
                <a:srgbClr val="000000"/>
              </a:solidFill>
              <a:uFillTx/>
              <a:latin typeface="Avenir Next Medium"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400" b="1" i="0" u="none" strike="noStrike" kern="1200" cap="none" spc="0" baseline="0">
                <a:solidFill>
                  <a:srgbClr val="000000"/>
                </a:solidFill>
                <a:uFillTx/>
                <a:latin typeface="Avenir Next Demi Bold" pitchFamily="34"/>
              </a:rPr>
              <a:t> </a:t>
            </a:r>
          </a:p>
        </p:txBody>
      </p:sp>
      <p:sp>
        <p:nvSpPr>
          <p:cNvPr id="3" name="TextBox 4"/>
          <p:cNvSpPr txBox="1"/>
          <p:nvPr/>
        </p:nvSpPr>
        <p:spPr>
          <a:xfrm>
            <a:off x="10967057" y="8843006"/>
            <a:ext cx="6726637" cy="415293"/>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ts val="336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120" baseline="0">
                <a:solidFill>
                  <a:srgbClr val="35382F"/>
                </a:solidFill>
                <a:uFillTx/>
                <a:latin typeface="Avenir Next Medium" pitchFamily="34"/>
              </a:rPr>
              <a:t>Ali Hughes, TANZ eCampus</a:t>
            </a:r>
          </a:p>
        </p:txBody>
      </p:sp>
      <p:sp>
        <p:nvSpPr>
          <p:cNvPr id="4" name="AutoShape 7"/>
          <p:cNvSpPr/>
          <p:nvPr/>
        </p:nvSpPr>
        <p:spPr>
          <a:xfrm>
            <a:off x="7212467" y="1028700"/>
            <a:ext cx="1897242" cy="34207"/>
          </a:xfrm>
          <a:prstGeom prst="rect">
            <a:avLst/>
          </a:prstGeom>
          <a:solidFill>
            <a:srgbClr val="35382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Calibri"/>
            </a:endParaRPr>
          </a:p>
        </p:txBody>
      </p:sp>
      <p:sp>
        <p:nvSpPr>
          <p:cNvPr id="5" name="AutoShape 8"/>
          <p:cNvSpPr/>
          <p:nvPr/>
        </p:nvSpPr>
        <p:spPr>
          <a:xfrm>
            <a:off x="1028700" y="9086932"/>
            <a:ext cx="765654" cy="171367"/>
          </a:xfrm>
          <a:prstGeom prst="rect">
            <a:avLst/>
          </a:prstGeom>
          <a:solidFill>
            <a:srgbClr val="35382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Calibri"/>
            </a:endParaRPr>
          </a:p>
        </p:txBody>
      </p:sp>
      <p:pic>
        <p:nvPicPr>
          <p:cNvPr id="6" name="Picture 8" descr="A picture containing table, game&#10;&#10;Description automatically generated"/>
          <p:cNvPicPr>
            <a:picLocks noChangeAspect="1"/>
          </p:cNvPicPr>
          <p:nvPr/>
        </p:nvPicPr>
        <p:blipFill>
          <a:blip r:embed="rId3"/>
          <a:stretch>
            <a:fillRect/>
          </a:stretch>
        </p:blipFill>
        <p:spPr>
          <a:xfrm>
            <a:off x="572286" y="419096"/>
            <a:ext cx="3483580" cy="1815385"/>
          </a:xfrm>
          <a:prstGeom prst="rect">
            <a:avLst/>
          </a:prstGeom>
          <a:noFill/>
          <a:ln cap="flat">
            <a:noFill/>
          </a:ln>
        </p:spPr>
      </p:pic>
      <p:pic>
        <p:nvPicPr>
          <p:cNvPr id="7"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506257" y="2773183"/>
            <a:ext cx="8168700" cy="5440177"/>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name="Slide13">
    <p:bg>
      <p:bgPr>
        <a:solidFill>
          <a:srgbClr val="F4F5F7"/>
        </a:solidFill>
        <a:effectLst/>
      </p:bgPr>
    </p:bg>
    <p:spTree>
      <p:nvGrpSpPr>
        <p:cNvPr id="1" name=""/>
        <p:cNvGrpSpPr/>
        <p:nvPr/>
      </p:nvGrpSpPr>
      <p:grpSpPr>
        <a:xfrm>
          <a:off x="0" y="0"/>
          <a:ext cx="0" cy="0"/>
          <a:chOff x="0" y="0"/>
          <a:chExt cx="0" cy="0"/>
        </a:xfrm>
      </p:grpSpPr>
      <p:sp>
        <p:nvSpPr>
          <p:cNvPr id="2" name="TextBox 2"/>
          <p:cNvSpPr txBox="1"/>
          <p:nvPr/>
        </p:nvSpPr>
        <p:spPr>
          <a:xfrm rot="5400013">
            <a:off x="14093168" y="3647527"/>
            <a:ext cx="6341802" cy="1104147"/>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8640"/>
              </a:lnSpc>
              <a:spcBef>
                <a:spcPts val="0"/>
              </a:spcBef>
              <a:spcAft>
                <a:spcPts val="0"/>
              </a:spcAft>
              <a:buNone/>
              <a:tabLst/>
              <a:defRPr sz="1800" b="0" i="0" u="none" strike="noStrike" kern="0" cap="none" spc="0" baseline="0">
                <a:solidFill>
                  <a:srgbClr val="000000"/>
                </a:solidFill>
                <a:uFillTx/>
              </a:defRPr>
            </a:pPr>
            <a:r>
              <a:rPr lang="en-US" sz="6600" b="0" i="0" u="none" strike="noStrike" kern="1200" cap="none" spc="72" baseline="0">
                <a:solidFill>
                  <a:srgbClr val="0E586E"/>
                </a:solidFill>
                <a:uFillTx/>
                <a:latin typeface="Avenir Next" pitchFamily="34"/>
              </a:rPr>
              <a:t>Context</a:t>
            </a:r>
          </a:p>
        </p:txBody>
      </p:sp>
      <p:sp>
        <p:nvSpPr>
          <p:cNvPr id="3" name="TextBox 4"/>
          <p:cNvSpPr txBox="1"/>
          <p:nvPr/>
        </p:nvSpPr>
        <p:spPr>
          <a:xfrm>
            <a:off x="1065276" y="1797180"/>
            <a:ext cx="8513630" cy="58282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270" baseline="0">
                <a:solidFill>
                  <a:srgbClr val="35382F"/>
                </a:solidFill>
                <a:uFillTx/>
                <a:latin typeface="Avenir Next" pitchFamily="34"/>
              </a:rPr>
              <a:t>Learners need to see themselves</a:t>
            </a:r>
          </a:p>
          <a:p>
            <a:pPr marL="457200" marR="0" lvl="0" indent="-4572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800" b="0" i="0" u="none" strike="noStrike" kern="1200" cap="none" spc="270" baseline="0">
                <a:solidFill>
                  <a:srgbClr val="35382F"/>
                </a:solidFill>
                <a:uFillTx/>
                <a:latin typeface="Avenir Next" pitchFamily="34"/>
              </a:rPr>
              <a:t>Culturally inclusive</a:t>
            </a:r>
          </a:p>
          <a:p>
            <a:pPr marL="457200" marR="0" lvl="0" indent="-4572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800" b="0" i="0" u="none" strike="noStrike" kern="1200" cap="none" spc="270" baseline="0">
                <a:solidFill>
                  <a:srgbClr val="35382F"/>
                </a:solidFill>
                <a:uFillTx/>
                <a:latin typeface="Avenir Next" pitchFamily="34"/>
              </a:rPr>
              <a:t>Use of pepeha and whakatauki</a:t>
            </a:r>
          </a:p>
          <a:p>
            <a:pPr marL="457200" marR="0" lvl="0" indent="-4572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800" b="0" i="0" u="none" strike="noStrike" kern="1200" cap="none" spc="270" baseline="0">
                <a:solidFill>
                  <a:srgbClr val="35382F"/>
                </a:solidFill>
                <a:uFillTx/>
                <a:latin typeface="Avenir Next" pitchFamily="34"/>
              </a:rPr>
              <a:t>Integrating te reo and tikanga Māori</a:t>
            </a:r>
          </a:p>
          <a:p>
            <a:pPr marL="457200" marR="0" lvl="0" indent="-4572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800" b="0" i="0" u="none" strike="noStrike" kern="1200" cap="none" spc="270" baseline="0">
                <a:solidFill>
                  <a:srgbClr val="35382F"/>
                </a:solidFill>
                <a:uFillTx/>
                <a:latin typeface="Avenir Next" pitchFamily="34"/>
              </a:rPr>
              <a:t>Providing authentic learning contexts</a:t>
            </a:r>
          </a:p>
          <a:p>
            <a:pPr marL="457200" marR="0" lvl="0" indent="-4572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800" b="0" i="0" u="none" strike="noStrike" kern="1200" cap="none" spc="270" baseline="0">
                <a:solidFill>
                  <a:srgbClr val="35382F"/>
                </a:solidFill>
                <a:uFillTx/>
                <a:latin typeface="Avenir Next" pitchFamily="34"/>
              </a:rPr>
              <a:t>Connecting culture and learning experiences</a:t>
            </a:r>
          </a:p>
          <a:p>
            <a:pPr marL="457200" marR="0" lvl="0" indent="-4572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3000" b="0" i="0" u="none" strike="noStrike" kern="1200" cap="none" spc="270" baseline="0">
              <a:solidFill>
                <a:srgbClr val="35382F"/>
              </a:solidFill>
              <a:uFillTx/>
              <a:latin typeface="Raleway"/>
            </a:endParaRP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endParaRPr lang="en-US" sz="3000" b="0" i="0" u="none" strike="noStrike" kern="1200" cap="none" spc="270" baseline="0">
              <a:solidFill>
                <a:srgbClr val="35382F"/>
              </a:solidFill>
              <a:uFillTx/>
              <a:latin typeface="Raleway"/>
            </a:endParaRPr>
          </a:p>
        </p:txBody>
      </p:sp>
      <p:pic>
        <p:nvPicPr>
          <p:cNvPr id="4" name="Picture 6"/>
          <p:cNvPicPr>
            <a:picLocks noChangeAspect="1"/>
          </p:cNvPicPr>
          <p:nvPr/>
        </p:nvPicPr>
        <p:blipFill>
          <a:blip r:embed="rId3"/>
          <a:srcRect/>
          <a:stretch>
            <a:fillRect/>
          </a:stretch>
        </p:blipFill>
        <p:spPr>
          <a:xfrm>
            <a:off x="10368847" y="1311807"/>
            <a:ext cx="5784037" cy="3831692"/>
          </a:xfrm>
          <a:prstGeom prst="rect">
            <a:avLst/>
          </a:prstGeom>
          <a:noFill/>
          <a:ln cap="flat">
            <a:noFill/>
          </a:ln>
        </p:spPr>
      </p:pic>
      <p:sp>
        <p:nvSpPr>
          <p:cNvPr id="5" name="AutoShape 7"/>
          <p:cNvSpPr/>
          <p:nvPr/>
        </p:nvSpPr>
        <p:spPr>
          <a:xfrm>
            <a:off x="16493645" y="9086932"/>
            <a:ext cx="765654" cy="171367"/>
          </a:xfrm>
          <a:prstGeom prst="rect">
            <a:avLst/>
          </a:prstGeom>
          <a:solidFill>
            <a:srgbClr val="35382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Calibri"/>
            </a:endParaRPr>
          </a:p>
        </p:txBody>
      </p:sp>
      <p:sp>
        <p:nvSpPr>
          <p:cNvPr id="6" name="AutoShape 8"/>
          <p:cNvSpPr/>
          <p:nvPr/>
        </p:nvSpPr>
        <p:spPr>
          <a:xfrm>
            <a:off x="1028700" y="1028700"/>
            <a:ext cx="6743700" cy="38103"/>
          </a:xfrm>
          <a:prstGeom prst="rect">
            <a:avLst/>
          </a:prstGeom>
          <a:solidFill>
            <a:srgbClr val="35382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Calibri"/>
            </a:endParaRPr>
          </a:p>
        </p:txBody>
      </p:sp>
      <p:sp>
        <p:nvSpPr>
          <p:cNvPr id="7" name="Rectangle 8"/>
          <p:cNvSpPr/>
          <p:nvPr/>
        </p:nvSpPr>
        <p:spPr>
          <a:xfrm>
            <a:off x="11196837" y="8852086"/>
            <a:ext cx="4128049"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NZ" sz="1000" b="0" i="0" u="none" strike="noStrike" kern="1200" cap="none" spc="0" baseline="0">
                <a:solidFill>
                  <a:srgbClr val="0E586E"/>
                </a:solidFill>
                <a:uFillTx/>
                <a:latin typeface="Avenir Next" pitchFamily="34"/>
                <a:hlinkClick r:id="rId4"/>
              </a:rPr>
              <a:t>https://www.inclusive.tki.org.nz/guides/supporting-maori-students/</a:t>
            </a:r>
            <a:endParaRPr lang="en-US" sz="1000" b="0" i="0" u="none" strike="noStrike" kern="1200" cap="none" spc="0" baseline="0">
              <a:solidFill>
                <a:srgbClr val="0E586E"/>
              </a:solidFill>
              <a:uFillTx/>
              <a:latin typeface="Avenir Next" pitchFamily="34"/>
            </a:endParaRPr>
          </a:p>
        </p:txBody>
      </p:sp>
      <p:sp>
        <p:nvSpPr>
          <p:cNvPr id="8" name="Rectangle 9"/>
          <p:cNvSpPr/>
          <p:nvPr/>
        </p:nvSpPr>
        <p:spPr>
          <a:xfrm>
            <a:off x="10368847" y="5829300"/>
            <a:ext cx="7477670" cy="1815879"/>
          </a:xfrm>
          <a:prstGeom prst="rect">
            <a:avLst/>
          </a:prstGeom>
          <a:noFill/>
          <a:ln cap="flat">
            <a:noFill/>
            <a:prstDash val="solid"/>
          </a:ln>
        </p:spPr>
        <p:txBody>
          <a:bodyPr vert="horz" wrap="square" lIns="91440" tIns="45720" rIns="91440" bIns="4572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NZ" sz="1600" b="0" i="0" u="none" strike="noStrike" kern="1200" cap="none" spc="270" baseline="0">
                <a:solidFill>
                  <a:srgbClr val="35382F"/>
                </a:solidFill>
                <a:uFillTx/>
                <a:latin typeface="Avenir Next" pitchFamily="34"/>
              </a:rPr>
              <a:t>Mā te kōrero, ka mōhio.</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NZ" sz="1600" b="0" i="0" u="none" strike="noStrike" kern="1200" cap="none" spc="270" baseline="0">
                <a:solidFill>
                  <a:srgbClr val="35382F"/>
                </a:solidFill>
                <a:uFillTx/>
                <a:latin typeface="Avenir Next" pitchFamily="34"/>
              </a:rPr>
              <a:t>Mā te mōhio, ka mārama.</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NZ" sz="1600" b="0" i="0" u="none" strike="noStrike" kern="1200" cap="none" spc="270" baseline="0">
                <a:solidFill>
                  <a:srgbClr val="35382F"/>
                </a:solidFill>
                <a:uFillTx/>
                <a:latin typeface="Avenir Next" pitchFamily="34"/>
              </a:rPr>
              <a:t>Mā te mārama, ka mātau.</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600" b="0" i="0" u="none" strike="noStrike" kern="1200" cap="none" spc="270" baseline="0">
              <a:solidFill>
                <a:srgbClr val="35382F"/>
              </a:solidFill>
              <a:uFillTx/>
              <a:latin typeface="Avenir Next" pitchFamily="34"/>
            </a:endParaRP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NZ" sz="1600" b="0" i="0" u="none" strike="noStrike" kern="1200" cap="none" spc="270" baseline="0">
                <a:solidFill>
                  <a:srgbClr val="35382F"/>
                </a:solidFill>
                <a:uFillTx/>
                <a:latin typeface="Avenir Next" pitchFamily="34"/>
              </a:rPr>
              <a:t>Through discussion we become aware.</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NZ" sz="1600" b="0" i="0" u="none" strike="noStrike" kern="1200" cap="none" spc="270" baseline="0">
                <a:solidFill>
                  <a:srgbClr val="35382F"/>
                </a:solidFill>
                <a:uFillTx/>
                <a:latin typeface="Avenir Next" pitchFamily="34"/>
              </a:rPr>
              <a:t>Through awareness we gain understanding.</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NZ" sz="1600" b="0" i="0" u="none" strike="noStrike" kern="1200" cap="none" spc="270" baseline="0">
                <a:solidFill>
                  <a:srgbClr val="35382F"/>
                </a:solidFill>
                <a:uFillTx/>
                <a:latin typeface="Avenir Next" pitchFamily="34"/>
              </a:rPr>
              <a:t>Through understanding we gain proficiency/expertise</a:t>
            </a:r>
            <a:endParaRPr lang="en-NZ" sz="1400" b="0" i="0" u="none" strike="noStrike" kern="1200" cap="none" spc="0" baseline="0">
              <a:solidFill>
                <a:srgbClr val="1F1E24"/>
              </a:solidFill>
              <a:uFillTx/>
              <a:latin typeface="Avenir Next" pitchFamily="3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name="Slide31">
    <p:spTree>
      <p:nvGrpSpPr>
        <p:cNvPr id="1" name=""/>
        <p:cNvGrpSpPr/>
        <p:nvPr/>
      </p:nvGrpSpPr>
      <p:grpSpPr>
        <a:xfrm>
          <a:off x="0" y="0"/>
          <a:ext cx="0" cy="0"/>
          <a:chOff x="0" y="0"/>
          <a:chExt cx="0" cy="0"/>
        </a:xfrm>
      </p:grpSpPr>
      <p:sp>
        <p:nvSpPr>
          <p:cNvPr id="2" name="TextBox 3"/>
          <p:cNvSpPr txBox="1"/>
          <p:nvPr/>
        </p:nvSpPr>
        <p:spPr>
          <a:xfrm>
            <a:off x="1028700" y="1028700"/>
            <a:ext cx="10858500" cy="1104147"/>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8640"/>
              </a:lnSpc>
              <a:spcBef>
                <a:spcPts val="0"/>
              </a:spcBef>
              <a:spcAft>
                <a:spcPts val="0"/>
              </a:spcAft>
              <a:buNone/>
              <a:tabLst/>
              <a:defRPr sz="1800" b="0" i="0" u="none" strike="noStrike" kern="0" cap="none" spc="0" baseline="0">
                <a:solidFill>
                  <a:srgbClr val="000000"/>
                </a:solidFill>
                <a:uFillTx/>
              </a:defRPr>
            </a:pPr>
            <a:r>
              <a:rPr lang="en-US" sz="6600" b="0" i="0" u="none" strike="noStrike" kern="1200" cap="none" spc="72" baseline="0">
                <a:solidFill>
                  <a:srgbClr val="0E586E"/>
                </a:solidFill>
                <a:uFillTx/>
                <a:latin typeface="Avenir Next" pitchFamily="34"/>
              </a:rPr>
              <a:t>Building community</a:t>
            </a:r>
          </a:p>
        </p:txBody>
      </p:sp>
      <p:sp>
        <p:nvSpPr>
          <p:cNvPr id="3" name="TextBox 4"/>
          <p:cNvSpPr txBox="1"/>
          <p:nvPr/>
        </p:nvSpPr>
        <p:spPr>
          <a:xfrm rot="5400013">
            <a:off x="13140651" y="4422688"/>
            <a:ext cx="7275286" cy="487311"/>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384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160" baseline="0">
                <a:solidFill>
                  <a:srgbClr val="35382F"/>
                </a:solidFill>
                <a:uFillTx/>
                <a:latin typeface="Raleway Bold"/>
              </a:rPr>
              <a:t>CONNECTING LEARNERS</a:t>
            </a:r>
          </a:p>
        </p:txBody>
      </p:sp>
      <p:sp>
        <p:nvSpPr>
          <p:cNvPr id="4" name="TextBox 5"/>
          <p:cNvSpPr txBox="1"/>
          <p:nvPr/>
        </p:nvSpPr>
        <p:spPr>
          <a:xfrm>
            <a:off x="758028" y="2705096"/>
            <a:ext cx="7928771" cy="3824121"/>
          </a:xfrm>
          <a:prstGeom prst="rect">
            <a:avLst/>
          </a:prstGeom>
          <a:noFill/>
          <a:ln cap="flat">
            <a:noFill/>
          </a:ln>
        </p:spPr>
        <p:txBody>
          <a:bodyPr vert="horz" wrap="square" lIns="0" tIns="0" rIns="0" bIns="0" anchor="t" anchorCtr="0" compatLnSpc="1">
            <a:spAutoFit/>
          </a:bodyPr>
          <a:lstStyle/>
          <a:p>
            <a:pPr marL="457200" marR="0" lvl="0" indent="-4572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NZ" sz="2800" b="0" i="0" u="none" strike="noStrike" kern="1200" cap="none" spc="56" baseline="0">
                <a:solidFill>
                  <a:srgbClr val="35382F"/>
                </a:solidFill>
                <a:uFillTx/>
                <a:latin typeface="Avenir Next" pitchFamily="34"/>
              </a:rPr>
              <a:t>Communities of Practice</a:t>
            </a:r>
          </a:p>
          <a:p>
            <a:pPr marL="457200" marR="0" lvl="0" indent="-4572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NZ" sz="2800" b="0" i="0" u="none" strike="noStrike" kern="1200" cap="none" spc="56" baseline="0">
                <a:solidFill>
                  <a:srgbClr val="35382F"/>
                </a:solidFill>
                <a:uFillTx/>
                <a:latin typeface="Avenir Next" pitchFamily="34"/>
              </a:rPr>
              <a:t>Online forums</a:t>
            </a:r>
          </a:p>
          <a:p>
            <a:pPr marL="457200" marR="0" lvl="0" indent="-4572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NZ" sz="2800" b="0" i="0" u="none" strike="noStrike" kern="1200" cap="none" spc="56" baseline="0">
                <a:solidFill>
                  <a:srgbClr val="35382F"/>
                </a:solidFill>
                <a:uFillTx/>
                <a:latin typeface="Avenir Next" pitchFamily="34"/>
              </a:rPr>
              <a:t>Collaborative workspaces (e.g. One Note)</a:t>
            </a:r>
          </a:p>
          <a:p>
            <a:pPr marL="457200" marR="0" lvl="0" indent="-4572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NZ" sz="2800" b="0" i="0" u="none" strike="noStrike" kern="1200" cap="none" spc="56" baseline="0">
                <a:solidFill>
                  <a:srgbClr val="35382F"/>
                </a:solidFill>
                <a:uFillTx/>
                <a:latin typeface="Avenir Next" pitchFamily="34"/>
              </a:rPr>
              <a:t>Use of group facilities e.g. Facebook messenger groups, SmartThinking groups </a:t>
            </a:r>
          </a:p>
          <a:p>
            <a:pPr marL="457200" marR="0" lvl="0" indent="-4572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NZ" sz="2800" b="0" i="0" u="none" strike="noStrike" kern="1200" cap="none" spc="56" baseline="0">
                <a:solidFill>
                  <a:srgbClr val="35382F"/>
                </a:solidFill>
                <a:uFillTx/>
                <a:latin typeface="Avenir Next" pitchFamily="34"/>
              </a:rPr>
              <a:t>Zoom, Skype, MS Teams</a:t>
            </a:r>
            <a:endParaRPr lang="en-US" sz="2800" b="0" i="0" u="none" strike="noStrike" kern="1200" cap="none" spc="56" baseline="0">
              <a:solidFill>
                <a:srgbClr val="35382F"/>
              </a:solidFill>
              <a:uFillTx/>
              <a:latin typeface="Avenir Next" pitchFamily="34"/>
            </a:endParaRPr>
          </a:p>
        </p:txBody>
      </p:sp>
      <p:sp>
        <p:nvSpPr>
          <p:cNvPr id="5" name="AutoShape 6"/>
          <p:cNvSpPr/>
          <p:nvPr/>
        </p:nvSpPr>
        <p:spPr>
          <a:xfrm>
            <a:off x="8503993" y="9224092"/>
            <a:ext cx="8755306" cy="34207"/>
          </a:xfrm>
          <a:prstGeom prst="rect">
            <a:avLst/>
          </a:prstGeom>
          <a:solidFill>
            <a:srgbClr val="35382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Calibri"/>
            </a:endParaRPr>
          </a:p>
        </p:txBody>
      </p:sp>
      <p:pic>
        <p:nvPicPr>
          <p:cNvPr id="6"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33310" y="3009903"/>
            <a:ext cx="6460391" cy="3633971"/>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name="Slide10">
    <p:bg>
      <p:bgPr>
        <a:solidFill>
          <a:srgbClr val="F4F5F7"/>
        </a:solidFill>
        <a:effectLst/>
      </p:bgPr>
    </p:bg>
    <p:spTree>
      <p:nvGrpSpPr>
        <p:cNvPr id="1" name=""/>
        <p:cNvGrpSpPr/>
        <p:nvPr/>
      </p:nvGrpSpPr>
      <p:grpSpPr>
        <a:xfrm>
          <a:off x="0" y="0"/>
          <a:ext cx="0" cy="0"/>
          <a:chOff x="0" y="0"/>
          <a:chExt cx="0" cy="0"/>
        </a:xfrm>
      </p:grpSpPr>
      <p:sp>
        <p:nvSpPr>
          <p:cNvPr id="2" name="TextBox 2"/>
          <p:cNvSpPr txBox="1"/>
          <p:nvPr/>
        </p:nvSpPr>
        <p:spPr>
          <a:xfrm>
            <a:off x="958144" y="8162921"/>
            <a:ext cx="7576252" cy="1104147"/>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8640"/>
              </a:lnSpc>
              <a:spcBef>
                <a:spcPts val="0"/>
              </a:spcBef>
              <a:spcAft>
                <a:spcPts val="0"/>
              </a:spcAft>
              <a:buNone/>
              <a:tabLst/>
              <a:defRPr sz="1800" b="0" i="0" u="none" strike="noStrike" kern="0" cap="none" spc="0" baseline="0">
                <a:solidFill>
                  <a:srgbClr val="000000"/>
                </a:solidFill>
                <a:uFillTx/>
              </a:defRPr>
            </a:pPr>
            <a:r>
              <a:rPr lang="en-US" sz="6600" b="0" i="0" u="none" strike="noStrike" kern="1200" cap="none" spc="72" baseline="0">
                <a:solidFill>
                  <a:srgbClr val="0E586E"/>
                </a:solidFill>
                <a:uFillTx/>
                <a:latin typeface="Avenir Next" pitchFamily="34"/>
              </a:rPr>
              <a:t>Building learning </a:t>
            </a:r>
          </a:p>
        </p:txBody>
      </p:sp>
      <p:grpSp>
        <p:nvGrpSpPr>
          <p:cNvPr id="3" name="Group 3"/>
          <p:cNvGrpSpPr/>
          <p:nvPr/>
        </p:nvGrpSpPr>
        <p:grpSpPr>
          <a:xfrm>
            <a:off x="1058683" y="800100"/>
            <a:ext cx="15759135" cy="5830488"/>
            <a:chOff x="1058683" y="800100"/>
            <a:chExt cx="15759135" cy="5830488"/>
          </a:xfrm>
        </p:grpSpPr>
        <p:sp>
          <p:nvSpPr>
            <p:cNvPr id="4" name="TextBox 4"/>
            <p:cNvSpPr txBox="1"/>
            <p:nvPr/>
          </p:nvSpPr>
          <p:spPr>
            <a:xfrm>
              <a:off x="1058683" y="1452826"/>
              <a:ext cx="7423858" cy="519370"/>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endParaRPr lang="en-US" sz="3000" b="1" i="0" u="none" strike="noStrike" kern="1200" cap="none" spc="270" baseline="0">
                <a:solidFill>
                  <a:srgbClr val="35382F"/>
                </a:solidFill>
                <a:uFillTx/>
                <a:latin typeface="Avenir Next" pitchFamily="34"/>
              </a:endParaRPr>
            </a:p>
          </p:txBody>
        </p:sp>
        <p:sp>
          <p:nvSpPr>
            <p:cNvPr id="5" name="TextBox 5"/>
            <p:cNvSpPr txBox="1"/>
            <p:nvPr/>
          </p:nvSpPr>
          <p:spPr>
            <a:xfrm>
              <a:off x="1058683" y="2101172"/>
              <a:ext cx="7423858" cy="496290"/>
            </a:xfrm>
            <a:prstGeom prst="rect">
              <a:avLst/>
            </a:prstGeom>
            <a:noFill/>
            <a:ln cap="flat">
              <a:noFill/>
            </a:ln>
          </p:spPr>
          <p:txBody>
            <a:bodyPr vert="horz" wrap="square" lIns="0" tIns="0" rIns="0" bIns="0" anchor="t" anchorCtr="0" compatLnSpc="1">
              <a:spAutoFit/>
            </a:bodyPr>
            <a:lstStyle/>
            <a:p>
              <a:pPr marL="342900" marR="0" lvl="0" indent="-342900" algn="l" defTabSz="914400" rtl="0" fontAlgn="auto" hangingPunct="1">
                <a:lnSpc>
                  <a:spcPts val="42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2400" b="0" i="0" u="none" strike="noStrike" kern="1200" cap="none" spc="56" baseline="0">
                <a:solidFill>
                  <a:srgbClr val="35382F"/>
                </a:solidFill>
                <a:uFillTx/>
                <a:latin typeface="Avenir Next" pitchFamily="34"/>
              </a:endParaRPr>
            </a:p>
          </p:txBody>
        </p:sp>
        <p:sp>
          <p:nvSpPr>
            <p:cNvPr id="6" name="TextBox 6"/>
            <p:cNvSpPr txBox="1"/>
            <p:nvPr/>
          </p:nvSpPr>
          <p:spPr>
            <a:xfrm>
              <a:off x="1058683" y="3956782"/>
              <a:ext cx="7423858" cy="267380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endParaRPr lang="en-US" sz="3000" b="1" i="0" u="none" strike="noStrike" kern="1200" cap="none" spc="270" baseline="0">
                <a:solidFill>
                  <a:srgbClr val="35382F"/>
                </a:solidFill>
                <a:uFillTx/>
                <a:latin typeface="Avenir Next" pitchFamily="34"/>
              </a:endParaRPr>
            </a:p>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endParaRPr lang="en-US" sz="3000" b="1" i="0" u="none" strike="noStrike" kern="1200" cap="none" spc="270" baseline="0">
                <a:solidFill>
                  <a:srgbClr val="35382F"/>
                </a:solidFill>
                <a:uFillTx/>
                <a:latin typeface="Avenir Next" pitchFamily="34"/>
              </a:endParaRPr>
            </a:p>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endParaRPr lang="en-US" sz="3000" b="1" i="0" u="none" strike="noStrike" kern="1200" cap="none" spc="270" baseline="0">
                <a:solidFill>
                  <a:srgbClr val="35382F"/>
                </a:solidFill>
                <a:uFillTx/>
                <a:latin typeface="Avenir Next" pitchFamily="34"/>
              </a:endParaRPr>
            </a:p>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endParaRPr lang="en-US" sz="3000" b="1" i="0" u="none" strike="noStrike" kern="1200" cap="none" spc="270" baseline="0">
                <a:solidFill>
                  <a:srgbClr val="35382F"/>
                </a:solidFill>
                <a:uFillTx/>
                <a:latin typeface="Avenir Next" pitchFamily="34"/>
              </a:endParaRPr>
            </a:p>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endParaRPr lang="en-US" sz="3000" b="0" i="0" u="none" strike="noStrike" kern="1200" cap="none" spc="270" baseline="0">
                <a:solidFill>
                  <a:srgbClr val="35382F"/>
                </a:solidFill>
                <a:uFillTx/>
                <a:latin typeface="Avenir Next" pitchFamily="34"/>
              </a:endParaRPr>
            </a:p>
          </p:txBody>
        </p:sp>
        <p:sp>
          <p:nvSpPr>
            <p:cNvPr id="7" name="TextBox 7"/>
            <p:cNvSpPr txBox="1"/>
            <p:nvPr/>
          </p:nvSpPr>
          <p:spPr>
            <a:xfrm>
              <a:off x="1058683" y="4605128"/>
              <a:ext cx="7423858" cy="511679"/>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56" baseline="0">
                <a:solidFill>
                  <a:srgbClr val="35382F"/>
                </a:solidFill>
                <a:uFillTx/>
                <a:latin typeface="Avenir Next" pitchFamily="34"/>
              </a:endParaRPr>
            </a:p>
          </p:txBody>
        </p:sp>
        <p:sp>
          <p:nvSpPr>
            <p:cNvPr id="8" name="TextBox 8"/>
            <p:cNvSpPr txBox="1"/>
            <p:nvPr/>
          </p:nvSpPr>
          <p:spPr>
            <a:xfrm>
              <a:off x="1104293" y="800100"/>
              <a:ext cx="7423858" cy="519370"/>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endParaRPr lang="en-US" sz="3000" b="1" i="0" u="none" strike="noStrike" kern="1200" cap="none" spc="270" baseline="0">
                <a:solidFill>
                  <a:srgbClr val="35382F"/>
                </a:solidFill>
                <a:uFillTx/>
                <a:latin typeface="Avenir Next" pitchFamily="34"/>
              </a:endParaRPr>
            </a:p>
          </p:txBody>
        </p:sp>
        <p:sp>
          <p:nvSpPr>
            <p:cNvPr id="9" name="TextBox 9"/>
            <p:cNvSpPr txBox="1"/>
            <p:nvPr/>
          </p:nvSpPr>
          <p:spPr>
            <a:xfrm>
              <a:off x="9393960" y="4343518"/>
              <a:ext cx="7423858" cy="496290"/>
            </a:xfrm>
            <a:prstGeom prst="rect">
              <a:avLst/>
            </a:prstGeom>
            <a:noFill/>
            <a:ln cap="flat">
              <a:noFill/>
            </a:ln>
          </p:spPr>
          <p:txBody>
            <a:bodyPr vert="horz" wrap="square" lIns="0" tIns="0" rIns="0" bIns="0" anchor="t" anchorCtr="0" compatLnSpc="1">
              <a:spAutoFit/>
            </a:bodyPr>
            <a:lstStyle/>
            <a:p>
              <a:pPr marL="342900" marR="0" lvl="0" indent="-342900" algn="l" defTabSz="914400" rtl="0" fontAlgn="auto" hangingPunct="1">
                <a:lnSpc>
                  <a:spcPts val="42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2400" b="0" i="0" u="none" strike="noStrike" kern="1200" cap="none" spc="56" baseline="0">
                <a:solidFill>
                  <a:srgbClr val="35382F"/>
                </a:solidFill>
                <a:uFillTx/>
                <a:latin typeface="Avenir Next" pitchFamily="34"/>
              </a:endParaRPr>
            </a:p>
          </p:txBody>
        </p:sp>
      </p:grpSp>
      <p:pic>
        <p:nvPicPr>
          <p:cNvPr id="10" name="Picture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72417" y="2101172"/>
            <a:ext cx="8284445" cy="4659681"/>
          </a:xfrm>
          <a:prstGeom prst="rect">
            <a:avLst/>
          </a:prstGeom>
          <a:noFill/>
          <a:ln cap="flat">
            <a:noFill/>
          </a:ln>
        </p:spPr>
      </p:pic>
      <p:sp>
        <p:nvSpPr>
          <p:cNvPr id="11" name="AutoShape 11"/>
          <p:cNvSpPr/>
          <p:nvPr/>
        </p:nvSpPr>
        <p:spPr>
          <a:xfrm>
            <a:off x="9753603" y="9220196"/>
            <a:ext cx="7505696" cy="38103"/>
          </a:xfrm>
          <a:prstGeom prst="rect">
            <a:avLst/>
          </a:prstGeom>
          <a:solidFill>
            <a:srgbClr val="35382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Calibri"/>
            </a:endParaRPr>
          </a:p>
        </p:txBody>
      </p:sp>
      <p:sp>
        <p:nvSpPr>
          <p:cNvPr id="12" name="Rectangle 11"/>
          <p:cNvSpPr/>
          <p:nvPr/>
        </p:nvSpPr>
        <p:spPr>
          <a:xfrm>
            <a:off x="6879378" y="5898510"/>
            <a:ext cx="2056394" cy="307777"/>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FFFFFF"/>
                </a:solidFill>
                <a:uFillTx/>
                <a:latin typeface="Avenir Next" pitchFamily="34"/>
              </a:rPr>
              <a:t>Photo by Bakr Magrabi</a:t>
            </a:r>
          </a:p>
        </p:txBody>
      </p:sp>
      <p:sp>
        <p:nvSpPr>
          <p:cNvPr id="13" name="TextBox 12"/>
          <p:cNvSpPr txBox="1"/>
          <p:nvPr/>
        </p:nvSpPr>
        <p:spPr>
          <a:xfrm>
            <a:off x="9787326" y="1714500"/>
            <a:ext cx="7576252" cy="91832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270" baseline="0">
                <a:solidFill>
                  <a:srgbClr val="35382F"/>
                </a:solidFill>
                <a:uFillTx/>
                <a:latin typeface="Avenir Next" pitchFamily="34"/>
              </a:rPr>
              <a:t>Online support</a:t>
            </a:r>
          </a:p>
          <a:p>
            <a:pPr marL="285750" marR="0" lvl="0" indent="-285750" algn="l" defTabSz="914400" rtl="0" fontAlgn="auto" hangingPunct="1">
              <a:lnSpc>
                <a:spcPts val="42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Avenir Next" pitchFamily="34"/>
              </a:rPr>
              <a:t>Use of tools such as SmartThinking to help with assessment development and academic writing</a:t>
            </a:r>
          </a:p>
          <a:p>
            <a:pPr marL="342900" marR="0" lvl="0" indent="-342900" algn="l" defTabSz="914400" rtl="0" fontAlgn="auto" hangingPunct="1">
              <a:lnSpc>
                <a:spcPts val="42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2400" b="0" i="0" u="none" strike="noStrike" kern="1200" cap="none" spc="56" baseline="0">
              <a:solidFill>
                <a:srgbClr val="35382F"/>
              </a:solidFill>
              <a:uFillTx/>
              <a:latin typeface="Avenir Next" pitchFamily="34"/>
            </a:endParaRPr>
          </a:p>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270" baseline="0">
                <a:solidFill>
                  <a:srgbClr val="35382F"/>
                </a:solidFill>
                <a:uFillTx/>
                <a:latin typeface="Avenir Next" pitchFamily="34"/>
              </a:rPr>
              <a:t>Timely feedback</a:t>
            </a:r>
          </a:p>
          <a:p>
            <a:pPr marL="285750" marR="0" lvl="0" indent="-285750" algn="l" defTabSz="914400" rtl="0" fontAlgn="auto" hangingPunct="1">
              <a:lnSpc>
                <a:spcPts val="42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NZ" sz="2400" b="0" i="0" u="none" strike="noStrike" kern="1200" cap="none" spc="0" baseline="0">
                <a:solidFill>
                  <a:srgbClr val="000000"/>
                </a:solidFill>
                <a:uFillTx/>
                <a:latin typeface="Avenir Next" pitchFamily="34"/>
              </a:rPr>
              <a:t>Assessed against clear marking rubrics</a:t>
            </a:r>
          </a:p>
          <a:p>
            <a:pPr marL="285750" marR="0" lvl="0" indent="-285750" algn="l" defTabSz="914400" rtl="0" fontAlgn="auto" hangingPunct="1">
              <a:lnSpc>
                <a:spcPts val="42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NZ" sz="2400" b="0" i="0" u="none" strike="noStrike" kern="1200" cap="none" spc="0" baseline="0">
                <a:solidFill>
                  <a:srgbClr val="000000"/>
                </a:solidFill>
                <a:uFillTx/>
                <a:latin typeface="Avenir Next" pitchFamily="34"/>
              </a:rPr>
              <a:t>praising things they’re doing well</a:t>
            </a:r>
          </a:p>
          <a:p>
            <a:pPr marL="285750" marR="0" lvl="0" indent="-285750" algn="l" defTabSz="914400" rtl="0" fontAlgn="auto" hangingPunct="1">
              <a:lnSpc>
                <a:spcPts val="42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NZ" sz="2400" b="0" i="0" u="none" strike="noStrike" kern="1200" cap="none" spc="0" baseline="0">
                <a:solidFill>
                  <a:srgbClr val="000000"/>
                </a:solidFill>
                <a:uFillTx/>
                <a:latin typeface="Avenir Next" pitchFamily="34"/>
              </a:rPr>
              <a:t>correcting their incorrect responses</a:t>
            </a:r>
          </a:p>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56" baseline="0">
              <a:solidFill>
                <a:srgbClr val="35382F"/>
              </a:solidFill>
              <a:uFillTx/>
              <a:latin typeface="Avenir Next" pitchFamily="34"/>
            </a:endParaRPr>
          </a:p>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270" baseline="0">
                <a:solidFill>
                  <a:srgbClr val="35382F"/>
                </a:solidFill>
                <a:uFillTx/>
                <a:latin typeface="Avenir Next" pitchFamily="34"/>
              </a:rPr>
              <a:t>Feedforward</a:t>
            </a:r>
          </a:p>
          <a:p>
            <a:pPr marL="285750" marR="0" lvl="0" indent="-285750" algn="l" defTabSz="914400" rtl="0" fontAlgn="auto" hangingPunct="1">
              <a:lnSpc>
                <a:spcPts val="42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NZ" sz="2400" b="0" i="0" u="none" strike="noStrike" kern="1200" cap="none" spc="0" baseline="0">
                <a:solidFill>
                  <a:srgbClr val="000000"/>
                </a:solidFill>
                <a:uFillTx/>
                <a:latin typeface="Avenir Next" pitchFamily="34"/>
              </a:rPr>
              <a:t>Highlighting areas to work on</a:t>
            </a:r>
          </a:p>
          <a:p>
            <a:pPr marL="285750" marR="0" lvl="0" indent="-285750" algn="l" defTabSz="914400" rtl="0" fontAlgn="auto" hangingPunct="1">
              <a:lnSpc>
                <a:spcPts val="42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NZ" sz="2400" b="0" i="0" u="none" strike="noStrike" kern="1200" cap="none" spc="0" baseline="0">
                <a:solidFill>
                  <a:srgbClr val="000000"/>
                </a:solidFill>
                <a:uFillTx/>
                <a:latin typeface="Avenir Next" pitchFamily="34"/>
              </a:rPr>
              <a:t>focusing on development for the future</a:t>
            </a:r>
            <a:endParaRPr lang="en-US" sz="2400" b="0" i="0" u="none" strike="noStrike" kern="1200" cap="none" spc="0" baseline="0">
              <a:solidFill>
                <a:srgbClr val="000000"/>
              </a:solidFill>
              <a:uFillTx/>
              <a:latin typeface="Avenir Next" pitchFamily="34"/>
            </a:endParaRPr>
          </a:p>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endParaRPr lang="en-US" sz="1800" b="1" i="0" u="none" strike="noStrike" kern="1200" cap="none" spc="270" baseline="0">
              <a:solidFill>
                <a:srgbClr val="35382F"/>
              </a:solidFill>
              <a:uFillTx/>
              <a:latin typeface="Avenir Next" pitchFamily="34"/>
            </a:endParaRPr>
          </a:p>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56" baseline="0">
              <a:solidFill>
                <a:srgbClr val="35382F"/>
              </a:solidFill>
              <a:uFillTx/>
              <a:latin typeface="Avenir Next" pitchFamily="34"/>
            </a:endParaRPr>
          </a:p>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endParaRPr lang="en-US" sz="1800" b="1" i="0" u="none" strike="noStrike" kern="1200" cap="none" spc="270" baseline="0">
              <a:solidFill>
                <a:srgbClr val="35382F"/>
              </a:solidFill>
              <a:uFillTx/>
              <a:latin typeface="Avenir Next" pitchFamily="34"/>
            </a:endParaRPr>
          </a:p>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56" baseline="0">
              <a:solidFill>
                <a:srgbClr val="35382F"/>
              </a:solidFill>
              <a:uFillTx/>
              <a:latin typeface="Avenir Next" pitchFamily="34"/>
            </a:endParaRPr>
          </a:p>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endParaRPr lang="en-US" sz="1800" b="1" i="0" u="none" strike="noStrike" kern="1200" cap="none" spc="270" baseline="0">
              <a:solidFill>
                <a:srgbClr val="35382F"/>
              </a:solidFill>
              <a:uFillTx/>
              <a:latin typeface="Avenir Next" pitchFamily="3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name="Slide9">
    <p:bg>
      <p:bgPr>
        <a:solidFill>
          <a:srgbClr val="F4F5F7"/>
        </a:solidFill>
        <a:effectLst/>
      </p:bgPr>
    </p:bg>
    <p:spTree>
      <p:nvGrpSpPr>
        <p:cNvPr id="1" name=""/>
        <p:cNvGrpSpPr/>
        <p:nvPr/>
      </p:nvGrpSpPr>
      <p:grpSpPr>
        <a:xfrm>
          <a:off x="0" y="0"/>
          <a:ext cx="0" cy="0"/>
          <a:chOff x="0" y="0"/>
          <a:chExt cx="0" cy="0"/>
        </a:xfrm>
      </p:grpSpPr>
      <p:sp>
        <p:nvSpPr>
          <p:cNvPr id="2" name="TextBox 2"/>
          <p:cNvSpPr txBox="1"/>
          <p:nvPr/>
        </p:nvSpPr>
        <p:spPr>
          <a:xfrm>
            <a:off x="1028700" y="1244946"/>
            <a:ext cx="11919652" cy="109537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8640"/>
              </a:lnSpc>
              <a:spcBef>
                <a:spcPts val="0"/>
              </a:spcBef>
              <a:spcAft>
                <a:spcPts val="0"/>
              </a:spcAft>
              <a:buNone/>
              <a:tabLst/>
              <a:defRPr sz="1800" b="0" i="0" u="none" strike="noStrike" kern="0" cap="none" spc="0" baseline="0">
                <a:solidFill>
                  <a:srgbClr val="000000"/>
                </a:solidFill>
                <a:uFillTx/>
              </a:defRPr>
            </a:pPr>
            <a:r>
              <a:rPr lang="en-US" sz="6600" b="0" i="0" u="none" strike="noStrike" kern="1200" cap="none" spc="72" baseline="0">
                <a:solidFill>
                  <a:srgbClr val="0E586E"/>
                </a:solidFill>
                <a:uFillTx/>
                <a:latin typeface="Avenir Next" pitchFamily="34"/>
              </a:rPr>
              <a:t>Building good habits</a:t>
            </a:r>
          </a:p>
        </p:txBody>
      </p:sp>
      <p:sp>
        <p:nvSpPr>
          <p:cNvPr id="3" name="TextBox 3"/>
          <p:cNvSpPr txBox="1"/>
          <p:nvPr/>
        </p:nvSpPr>
        <p:spPr>
          <a:xfrm rot="5400013">
            <a:off x="13431145" y="4371051"/>
            <a:ext cx="7180005" cy="49530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384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160" baseline="0">
                <a:solidFill>
                  <a:srgbClr val="35382F"/>
                </a:solidFill>
                <a:uFillTx/>
                <a:latin typeface="Raleway Bold"/>
              </a:rPr>
              <a:t>PLANNING &amp; MONITORING</a:t>
            </a:r>
          </a:p>
        </p:txBody>
      </p:sp>
      <p:sp>
        <p:nvSpPr>
          <p:cNvPr id="4" name="AutoShape 4"/>
          <p:cNvSpPr/>
          <p:nvPr/>
        </p:nvSpPr>
        <p:spPr>
          <a:xfrm>
            <a:off x="16493645" y="9086932"/>
            <a:ext cx="765654" cy="171367"/>
          </a:xfrm>
          <a:prstGeom prst="rect">
            <a:avLst/>
          </a:prstGeom>
          <a:solidFill>
            <a:srgbClr val="35382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Calibri"/>
            </a:endParaRPr>
          </a:p>
        </p:txBody>
      </p:sp>
      <p:grpSp>
        <p:nvGrpSpPr>
          <p:cNvPr id="5" name="Group 5"/>
          <p:cNvGrpSpPr/>
          <p:nvPr/>
        </p:nvGrpSpPr>
        <p:grpSpPr>
          <a:xfrm>
            <a:off x="770592" y="5143499"/>
            <a:ext cx="3537658" cy="4567958"/>
            <a:chOff x="770592" y="5143499"/>
            <a:chExt cx="3537658" cy="4567958"/>
          </a:xfrm>
        </p:grpSpPr>
        <p:sp>
          <p:nvSpPr>
            <p:cNvPr id="6" name="TextBox 6"/>
            <p:cNvSpPr txBox="1"/>
            <p:nvPr/>
          </p:nvSpPr>
          <p:spPr>
            <a:xfrm>
              <a:off x="770592" y="8695285"/>
              <a:ext cx="3537658" cy="1016172"/>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56" baseline="0">
                  <a:solidFill>
                    <a:srgbClr val="35382F"/>
                  </a:solidFill>
                  <a:uFillTx/>
                  <a:latin typeface="Raleway"/>
                </a:rPr>
                <a:t>Dashboard </a:t>
              </a:r>
            </a:p>
            <a:p>
              <a:pPr marL="0" marR="0" lvl="0" indent="0" algn="ctr"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56" baseline="0">
                  <a:solidFill>
                    <a:srgbClr val="35382F"/>
                  </a:solidFill>
                  <a:uFillTx/>
                  <a:latin typeface="Raleway"/>
                </a:rPr>
                <a:t>activity view</a:t>
              </a:r>
            </a:p>
          </p:txBody>
        </p:sp>
        <p:sp>
          <p:nvSpPr>
            <p:cNvPr id="7" name="Freeform 8"/>
            <p:cNvSpPr/>
            <p:nvPr/>
          </p:nvSpPr>
          <p:spPr>
            <a:xfrm>
              <a:off x="1357042" y="5365516"/>
              <a:ext cx="2364766" cy="2375364"/>
            </a:xfrm>
            <a:custGeom>
              <a:avLst/>
              <a:gdLst>
                <a:gd name="f0" fmla="val w"/>
                <a:gd name="f1" fmla="val h"/>
                <a:gd name="f2" fmla="val 0"/>
                <a:gd name="f3" fmla="val 6321665"/>
                <a:gd name="f4" fmla="val 6350000"/>
                <a:gd name="f5" fmla="val 3160833"/>
                <a:gd name="f6" fmla="val 4908795"/>
                <a:gd name="f7" fmla="val 7817"/>
                <a:gd name="f8" fmla="val 6321666"/>
                <a:gd name="f9" fmla="val 1427021"/>
                <a:gd name="f10" fmla="val 3175000"/>
                <a:gd name="f11" fmla="val 4922979"/>
                <a:gd name="f12" fmla="val 6342183"/>
                <a:gd name="f13" fmla="val 1412871"/>
                <a:gd name="f14" fmla="*/ f0 1 6321665"/>
                <a:gd name="f15" fmla="*/ f1 1 6350000"/>
                <a:gd name="f16" fmla="+- f4 0 f2"/>
                <a:gd name="f17" fmla="+- f3 0 f2"/>
                <a:gd name="f18" fmla="*/ f17 1 6321665"/>
                <a:gd name="f19" fmla="*/ f16 1 6350000"/>
                <a:gd name="f20" fmla="*/ f2 1 f18"/>
                <a:gd name="f21" fmla="*/ f3 1 f18"/>
                <a:gd name="f22" fmla="*/ f2 1 f19"/>
                <a:gd name="f23" fmla="*/ f4 1 f19"/>
                <a:gd name="f24" fmla="*/ f20 f14 1"/>
                <a:gd name="f25" fmla="*/ f21 f14 1"/>
                <a:gd name="f26" fmla="*/ f23 f15 1"/>
                <a:gd name="f27" fmla="*/ f22 f15 1"/>
              </a:gdLst>
              <a:ahLst/>
              <a:cxnLst>
                <a:cxn ang="3cd4">
                  <a:pos x="hc" y="t"/>
                </a:cxn>
                <a:cxn ang="0">
                  <a:pos x="r" y="vc"/>
                </a:cxn>
                <a:cxn ang="cd4">
                  <a:pos x="hc" y="b"/>
                </a:cxn>
                <a:cxn ang="cd2">
                  <a:pos x="l" y="vc"/>
                </a:cxn>
              </a:cxnLst>
              <a:rect l="f24" t="f27" r="f25" b="f26"/>
              <a:pathLst>
                <a:path w="6321665" h="6350000">
                  <a:moveTo>
                    <a:pt x="f5" y="f2"/>
                  </a:moveTo>
                  <a:lnTo>
                    <a:pt x="f5" y="f2"/>
                  </a:lnTo>
                  <a:cubicBezTo>
                    <a:pt x="f6" y="f7"/>
                    <a:pt x="f8" y="f9"/>
                    <a:pt x="f8" y="f10"/>
                  </a:cubicBezTo>
                  <a:cubicBezTo>
                    <a:pt x="f8" y="f11"/>
                    <a:pt x="f6" y="f12"/>
                    <a:pt x="f5" y="f4"/>
                  </a:cubicBezTo>
                  <a:cubicBezTo>
                    <a:pt x="f13" y="f12"/>
                    <a:pt x="f2" y="f11"/>
                    <a:pt x="f2" y="f10"/>
                  </a:cubicBezTo>
                  <a:cubicBezTo>
                    <a:pt x="f2" y="f9"/>
                    <a:pt x="f13" y="f7"/>
                    <a:pt x="f5" y="f2"/>
                  </a:cubicBezTo>
                  <a:close/>
                </a:path>
              </a:pathLst>
            </a:custGeom>
            <a:solidFill>
              <a:srgbClr val="35382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Calibri"/>
              </a:endParaRPr>
            </a:p>
          </p:txBody>
        </p:sp>
        <p:pic>
          <p:nvPicPr>
            <p:cNvPr id="8" name="Picture 9"/>
            <p:cNvPicPr>
              <a:picLocks noChangeAspect="1"/>
            </p:cNvPicPr>
            <p:nvPr/>
          </p:nvPicPr>
          <p:blipFill>
            <a:blip r:embed="rId3"/>
            <a:srcRect/>
            <a:stretch>
              <a:fillRect/>
            </a:stretch>
          </p:blipFill>
          <p:spPr>
            <a:xfrm>
              <a:off x="1129722" y="5143499"/>
              <a:ext cx="2819396" cy="2819396"/>
            </a:xfrm>
            <a:prstGeom prst="rect">
              <a:avLst/>
            </a:prstGeom>
            <a:noFill/>
            <a:ln cap="flat">
              <a:noFill/>
            </a:ln>
          </p:spPr>
        </p:pic>
      </p:grpSp>
      <p:grpSp>
        <p:nvGrpSpPr>
          <p:cNvPr id="9" name="Group 10"/>
          <p:cNvGrpSpPr/>
          <p:nvPr/>
        </p:nvGrpSpPr>
        <p:grpSpPr>
          <a:xfrm>
            <a:off x="8356692" y="5072057"/>
            <a:ext cx="3537658" cy="4091263"/>
            <a:chOff x="8356692" y="5072057"/>
            <a:chExt cx="3537658" cy="4091263"/>
          </a:xfrm>
        </p:grpSpPr>
        <p:sp>
          <p:nvSpPr>
            <p:cNvPr id="10" name="TextBox 11"/>
            <p:cNvSpPr txBox="1"/>
            <p:nvPr/>
          </p:nvSpPr>
          <p:spPr>
            <a:xfrm>
              <a:off x="8356692" y="8685757"/>
              <a:ext cx="3537658" cy="47756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56" baseline="0">
                  <a:solidFill>
                    <a:srgbClr val="35382F"/>
                  </a:solidFill>
                  <a:uFillTx/>
                  <a:latin typeface="Raleway"/>
                </a:rPr>
                <a:t>Assessments</a:t>
              </a:r>
            </a:p>
          </p:txBody>
        </p:sp>
        <p:sp>
          <p:nvSpPr>
            <p:cNvPr id="11" name="Freeform 13"/>
            <p:cNvSpPr/>
            <p:nvPr/>
          </p:nvSpPr>
          <p:spPr>
            <a:xfrm>
              <a:off x="8943133" y="5355988"/>
              <a:ext cx="2364766" cy="2375364"/>
            </a:xfrm>
            <a:custGeom>
              <a:avLst/>
              <a:gdLst>
                <a:gd name="f0" fmla="val w"/>
                <a:gd name="f1" fmla="val h"/>
                <a:gd name="f2" fmla="val 0"/>
                <a:gd name="f3" fmla="val 6321665"/>
                <a:gd name="f4" fmla="val 6350000"/>
                <a:gd name="f5" fmla="val 3160833"/>
                <a:gd name="f6" fmla="val 4908795"/>
                <a:gd name="f7" fmla="val 7817"/>
                <a:gd name="f8" fmla="val 6321666"/>
                <a:gd name="f9" fmla="val 1427021"/>
                <a:gd name="f10" fmla="val 3175000"/>
                <a:gd name="f11" fmla="val 4922979"/>
                <a:gd name="f12" fmla="val 6342183"/>
                <a:gd name="f13" fmla="val 1412871"/>
                <a:gd name="f14" fmla="*/ f0 1 6321665"/>
                <a:gd name="f15" fmla="*/ f1 1 6350000"/>
                <a:gd name="f16" fmla="+- f4 0 f2"/>
                <a:gd name="f17" fmla="+- f3 0 f2"/>
                <a:gd name="f18" fmla="*/ f17 1 6321665"/>
                <a:gd name="f19" fmla="*/ f16 1 6350000"/>
                <a:gd name="f20" fmla="*/ f2 1 f18"/>
                <a:gd name="f21" fmla="*/ f3 1 f18"/>
                <a:gd name="f22" fmla="*/ f2 1 f19"/>
                <a:gd name="f23" fmla="*/ f4 1 f19"/>
                <a:gd name="f24" fmla="*/ f20 f14 1"/>
                <a:gd name="f25" fmla="*/ f21 f14 1"/>
                <a:gd name="f26" fmla="*/ f23 f15 1"/>
                <a:gd name="f27" fmla="*/ f22 f15 1"/>
              </a:gdLst>
              <a:ahLst/>
              <a:cxnLst>
                <a:cxn ang="3cd4">
                  <a:pos x="hc" y="t"/>
                </a:cxn>
                <a:cxn ang="0">
                  <a:pos x="r" y="vc"/>
                </a:cxn>
                <a:cxn ang="cd4">
                  <a:pos x="hc" y="b"/>
                </a:cxn>
                <a:cxn ang="cd2">
                  <a:pos x="l" y="vc"/>
                </a:cxn>
              </a:cxnLst>
              <a:rect l="f24" t="f27" r="f25" b="f26"/>
              <a:pathLst>
                <a:path w="6321665" h="6350000">
                  <a:moveTo>
                    <a:pt x="f5" y="f2"/>
                  </a:moveTo>
                  <a:lnTo>
                    <a:pt x="f5" y="f2"/>
                  </a:lnTo>
                  <a:cubicBezTo>
                    <a:pt x="f6" y="f7"/>
                    <a:pt x="f8" y="f9"/>
                    <a:pt x="f8" y="f10"/>
                  </a:cubicBezTo>
                  <a:cubicBezTo>
                    <a:pt x="f8" y="f11"/>
                    <a:pt x="f6" y="f12"/>
                    <a:pt x="f5" y="f4"/>
                  </a:cubicBezTo>
                  <a:cubicBezTo>
                    <a:pt x="f13" y="f12"/>
                    <a:pt x="f2" y="f11"/>
                    <a:pt x="f2" y="f10"/>
                  </a:cubicBezTo>
                  <a:cubicBezTo>
                    <a:pt x="f2" y="f9"/>
                    <a:pt x="f13" y="f7"/>
                    <a:pt x="f5" y="f2"/>
                  </a:cubicBezTo>
                  <a:close/>
                </a:path>
              </a:pathLst>
            </a:custGeom>
            <a:solidFill>
              <a:srgbClr val="35382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Calibri"/>
              </a:endParaRPr>
            </a:p>
          </p:txBody>
        </p:sp>
        <p:pic>
          <p:nvPicPr>
            <p:cNvPr id="12" name="Picture 14"/>
            <p:cNvPicPr>
              <a:picLocks noChangeAspect="1"/>
            </p:cNvPicPr>
            <p:nvPr/>
          </p:nvPicPr>
          <p:blipFill>
            <a:blip r:embed="rId4"/>
            <a:srcRect/>
            <a:stretch>
              <a:fillRect/>
            </a:stretch>
          </p:blipFill>
          <p:spPr>
            <a:xfrm>
              <a:off x="8653899" y="5072057"/>
              <a:ext cx="2943225" cy="2943225"/>
            </a:xfrm>
            <a:prstGeom prst="rect">
              <a:avLst/>
            </a:prstGeom>
            <a:noFill/>
            <a:ln cap="flat">
              <a:noFill/>
            </a:ln>
          </p:spPr>
        </p:pic>
      </p:grpSp>
      <p:grpSp>
        <p:nvGrpSpPr>
          <p:cNvPr id="13" name="Group 15"/>
          <p:cNvGrpSpPr/>
          <p:nvPr/>
        </p:nvGrpSpPr>
        <p:grpSpPr>
          <a:xfrm>
            <a:off x="4612251" y="5143499"/>
            <a:ext cx="3537658" cy="4596533"/>
            <a:chOff x="4612251" y="5143499"/>
            <a:chExt cx="3537658" cy="4596533"/>
          </a:xfrm>
        </p:grpSpPr>
        <p:sp>
          <p:nvSpPr>
            <p:cNvPr id="14" name="TextBox 16"/>
            <p:cNvSpPr txBox="1"/>
            <p:nvPr/>
          </p:nvSpPr>
          <p:spPr>
            <a:xfrm>
              <a:off x="4612251" y="8723860"/>
              <a:ext cx="3537658" cy="1016172"/>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56" baseline="0">
                  <a:solidFill>
                    <a:srgbClr val="35382F"/>
                  </a:solidFill>
                  <a:uFillTx/>
                  <a:latin typeface="Raleway"/>
                </a:rPr>
                <a:t>Detailed view </a:t>
              </a:r>
            </a:p>
            <a:p>
              <a:pPr marL="0" marR="0" lvl="0" indent="0" algn="ctr"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56" baseline="0">
                  <a:solidFill>
                    <a:srgbClr val="35382F"/>
                  </a:solidFill>
                  <a:uFillTx/>
                  <a:latin typeface="Raleway"/>
                </a:rPr>
                <a:t>of activity</a:t>
              </a:r>
            </a:p>
          </p:txBody>
        </p:sp>
        <p:sp>
          <p:nvSpPr>
            <p:cNvPr id="15" name="Freeform 18"/>
            <p:cNvSpPr/>
            <p:nvPr/>
          </p:nvSpPr>
          <p:spPr>
            <a:xfrm>
              <a:off x="5198693" y="5394091"/>
              <a:ext cx="2364766" cy="2375364"/>
            </a:xfrm>
            <a:custGeom>
              <a:avLst/>
              <a:gdLst>
                <a:gd name="f0" fmla="val w"/>
                <a:gd name="f1" fmla="val h"/>
                <a:gd name="f2" fmla="val 0"/>
                <a:gd name="f3" fmla="val 6321665"/>
                <a:gd name="f4" fmla="val 6350000"/>
                <a:gd name="f5" fmla="val 3160833"/>
                <a:gd name="f6" fmla="val 4908795"/>
                <a:gd name="f7" fmla="val 7817"/>
                <a:gd name="f8" fmla="val 6321666"/>
                <a:gd name="f9" fmla="val 1427021"/>
                <a:gd name="f10" fmla="val 3175000"/>
                <a:gd name="f11" fmla="val 4922979"/>
                <a:gd name="f12" fmla="val 6342183"/>
                <a:gd name="f13" fmla="val 1412871"/>
                <a:gd name="f14" fmla="*/ f0 1 6321665"/>
                <a:gd name="f15" fmla="*/ f1 1 6350000"/>
                <a:gd name="f16" fmla="+- f4 0 f2"/>
                <a:gd name="f17" fmla="+- f3 0 f2"/>
                <a:gd name="f18" fmla="*/ f17 1 6321665"/>
                <a:gd name="f19" fmla="*/ f16 1 6350000"/>
                <a:gd name="f20" fmla="*/ f2 1 f18"/>
                <a:gd name="f21" fmla="*/ f3 1 f18"/>
                <a:gd name="f22" fmla="*/ f2 1 f19"/>
                <a:gd name="f23" fmla="*/ f4 1 f19"/>
                <a:gd name="f24" fmla="*/ f20 f14 1"/>
                <a:gd name="f25" fmla="*/ f21 f14 1"/>
                <a:gd name="f26" fmla="*/ f23 f15 1"/>
                <a:gd name="f27" fmla="*/ f22 f15 1"/>
              </a:gdLst>
              <a:ahLst/>
              <a:cxnLst>
                <a:cxn ang="3cd4">
                  <a:pos x="hc" y="t"/>
                </a:cxn>
                <a:cxn ang="0">
                  <a:pos x="r" y="vc"/>
                </a:cxn>
                <a:cxn ang="cd4">
                  <a:pos x="hc" y="b"/>
                </a:cxn>
                <a:cxn ang="cd2">
                  <a:pos x="l" y="vc"/>
                </a:cxn>
              </a:cxnLst>
              <a:rect l="f24" t="f27" r="f25" b="f26"/>
              <a:pathLst>
                <a:path w="6321665" h="6350000">
                  <a:moveTo>
                    <a:pt x="f5" y="f2"/>
                  </a:moveTo>
                  <a:lnTo>
                    <a:pt x="f5" y="f2"/>
                  </a:lnTo>
                  <a:cubicBezTo>
                    <a:pt x="f6" y="f7"/>
                    <a:pt x="f8" y="f9"/>
                    <a:pt x="f8" y="f10"/>
                  </a:cubicBezTo>
                  <a:cubicBezTo>
                    <a:pt x="f8" y="f11"/>
                    <a:pt x="f6" y="f12"/>
                    <a:pt x="f5" y="f4"/>
                  </a:cubicBezTo>
                  <a:cubicBezTo>
                    <a:pt x="f13" y="f12"/>
                    <a:pt x="f2" y="f11"/>
                    <a:pt x="f2" y="f10"/>
                  </a:cubicBezTo>
                  <a:cubicBezTo>
                    <a:pt x="f2" y="f9"/>
                    <a:pt x="f13" y="f7"/>
                    <a:pt x="f5" y="f2"/>
                  </a:cubicBezTo>
                  <a:close/>
                </a:path>
              </a:pathLst>
            </a:custGeom>
            <a:solidFill>
              <a:srgbClr val="35382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Calibri"/>
              </a:endParaRPr>
            </a:p>
          </p:txBody>
        </p:sp>
        <p:pic>
          <p:nvPicPr>
            <p:cNvPr id="16" name="Picture 19"/>
            <p:cNvPicPr>
              <a:picLocks noChangeAspect="1"/>
            </p:cNvPicPr>
            <p:nvPr/>
          </p:nvPicPr>
          <p:blipFill>
            <a:blip r:embed="rId5"/>
            <a:srcRect/>
            <a:stretch>
              <a:fillRect/>
            </a:stretch>
          </p:blipFill>
          <p:spPr>
            <a:xfrm>
              <a:off x="4942807" y="5143499"/>
              <a:ext cx="2876546" cy="2876546"/>
            </a:xfrm>
            <a:prstGeom prst="rect">
              <a:avLst/>
            </a:prstGeom>
            <a:noFill/>
            <a:ln cap="flat">
              <a:noFill/>
            </a:ln>
          </p:spPr>
        </p:pic>
      </p:grpSp>
      <p:sp>
        <p:nvSpPr>
          <p:cNvPr id="17" name="AutoShape 20"/>
          <p:cNvSpPr/>
          <p:nvPr/>
        </p:nvSpPr>
        <p:spPr>
          <a:xfrm>
            <a:off x="1028700" y="1028700"/>
            <a:ext cx="11772900" cy="38103"/>
          </a:xfrm>
          <a:prstGeom prst="rect">
            <a:avLst/>
          </a:prstGeom>
          <a:solidFill>
            <a:srgbClr val="35382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Calibri"/>
            </a:endParaRPr>
          </a:p>
        </p:txBody>
      </p:sp>
      <p:pic>
        <p:nvPicPr>
          <p:cNvPr id="18" name="Picture 21" descr="A picture containing game&#10;&#10;Description automatically generated"/>
          <p:cNvPicPr>
            <a:picLocks noChangeAspect="1"/>
          </p:cNvPicPr>
          <p:nvPr/>
        </p:nvPicPr>
        <p:blipFill>
          <a:blip r:embed="rId6"/>
          <a:stretch>
            <a:fillRect/>
          </a:stretch>
        </p:blipFill>
        <p:spPr>
          <a:xfrm>
            <a:off x="11810326" y="5072057"/>
            <a:ext cx="3016002" cy="3136638"/>
          </a:xfrm>
          <a:prstGeom prst="rect">
            <a:avLst/>
          </a:prstGeom>
          <a:noFill/>
          <a:ln cap="flat">
            <a:noFill/>
          </a:ln>
        </p:spPr>
      </p:pic>
      <p:sp>
        <p:nvSpPr>
          <p:cNvPr id="19" name="TextBox 11"/>
          <p:cNvSpPr txBox="1"/>
          <p:nvPr/>
        </p:nvSpPr>
        <p:spPr>
          <a:xfrm>
            <a:off x="11792532" y="8695285"/>
            <a:ext cx="3537658" cy="102842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56" baseline="0">
                <a:solidFill>
                  <a:srgbClr val="35382F"/>
                </a:solidFill>
                <a:uFillTx/>
                <a:latin typeface="Raleway"/>
              </a:rPr>
              <a:t>Forum</a:t>
            </a:r>
          </a:p>
          <a:p>
            <a:pPr marL="0" marR="0" lvl="0" indent="0" algn="ctr"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56" baseline="0">
                <a:solidFill>
                  <a:srgbClr val="35382F"/>
                </a:solidFill>
                <a:uFillTx/>
                <a:latin typeface="Raleway"/>
              </a:rPr>
              <a:t>activity</a:t>
            </a:r>
          </a:p>
        </p:txBody>
      </p:sp>
      <p:pic>
        <p:nvPicPr>
          <p:cNvPr id="20" name="Picture 24" descr="A screenshot of a cell phone&#10;&#10;Description automatically generated"/>
          <p:cNvPicPr>
            <a:picLocks noChangeAspect="1"/>
          </p:cNvPicPr>
          <p:nvPr/>
        </p:nvPicPr>
        <p:blipFill>
          <a:blip r:embed="rId7"/>
          <a:stretch>
            <a:fillRect/>
          </a:stretch>
        </p:blipFill>
        <p:spPr>
          <a:xfrm>
            <a:off x="7836691" y="2915793"/>
            <a:ext cx="7911681" cy="2085746"/>
          </a:xfrm>
          <a:prstGeom prst="rect">
            <a:avLst/>
          </a:prstGeom>
          <a:noFill/>
          <a:ln cap="flat">
            <a:noFill/>
          </a:ln>
        </p:spPr>
      </p:pic>
      <p:sp>
        <p:nvSpPr>
          <p:cNvPr id="21" name="TextBox 25"/>
          <p:cNvSpPr txBox="1"/>
          <p:nvPr/>
        </p:nvSpPr>
        <p:spPr>
          <a:xfrm>
            <a:off x="10125516" y="2340315"/>
            <a:ext cx="4700820"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Avenir Next" pitchFamily="34"/>
              </a:rPr>
              <a:t>Learning pathway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name="Slide32">
    <p:spTree>
      <p:nvGrpSpPr>
        <p:cNvPr id="1" name=""/>
        <p:cNvGrpSpPr/>
        <p:nvPr/>
      </p:nvGrpSpPr>
      <p:grpSpPr>
        <a:xfrm>
          <a:off x="0" y="0"/>
          <a:ext cx="0" cy="0"/>
          <a:chOff x="0" y="0"/>
          <a:chExt cx="0" cy="0"/>
        </a:xfrm>
      </p:grpSpPr>
      <p:sp>
        <p:nvSpPr>
          <p:cNvPr id="2" name="AutoShape 11"/>
          <p:cNvSpPr/>
          <p:nvPr/>
        </p:nvSpPr>
        <p:spPr>
          <a:xfrm>
            <a:off x="9753603" y="9220196"/>
            <a:ext cx="7505696" cy="38103"/>
          </a:xfrm>
          <a:prstGeom prst="rect">
            <a:avLst/>
          </a:prstGeom>
          <a:solidFill>
            <a:srgbClr val="35382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Calibri"/>
            </a:endParaRPr>
          </a:p>
        </p:txBody>
      </p:sp>
      <p:pic>
        <p:nvPicPr>
          <p:cNvPr id="3" name="Picture 13" descr="A person sitting at a desk in front of a window&#10;&#10;Description automatically generated"/>
          <p:cNvPicPr>
            <a:picLocks noChangeAspect="1"/>
          </p:cNvPicPr>
          <p:nvPr/>
        </p:nvPicPr>
        <p:blipFill>
          <a:blip r:embed="rId3" cstate="screen">
            <a:grayscl/>
            <a:extLst>
              <a:ext uri="{28A0092B-C50C-407E-A947-70E740481C1C}">
                <a14:useLocalDpi xmlns:a14="http://schemas.microsoft.com/office/drawing/2010/main"/>
              </a:ext>
            </a:extLst>
          </a:blip>
          <a:stretch>
            <a:fillRect/>
          </a:stretch>
        </p:blipFill>
        <p:spPr>
          <a:xfrm>
            <a:off x="4525804" y="4147498"/>
            <a:ext cx="3780001" cy="2520004"/>
          </a:xfrm>
          <a:prstGeom prst="rect">
            <a:avLst/>
          </a:prstGeom>
          <a:noFill/>
          <a:ln cap="flat">
            <a:noFill/>
          </a:ln>
        </p:spPr>
      </p:pic>
      <p:pic>
        <p:nvPicPr>
          <p:cNvPr id="4" name="Picture 15" descr="A person sitting in a park&#10;&#10;Description automatically generated"/>
          <p:cNvPicPr>
            <a:picLocks noChangeAspect="1"/>
          </p:cNvPicPr>
          <p:nvPr/>
        </p:nvPicPr>
        <p:blipFill>
          <a:blip r:embed="rId4" cstate="screen">
            <a:grayscl/>
            <a:extLst>
              <a:ext uri="{28A0092B-C50C-407E-A947-70E740481C1C}">
                <a14:useLocalDpi xmlns:a14="http://schemas.microsoft.com/office/drawing/2010/main"/>
              </a:ext>
            </a:extLst>
          </a:blip>
          <a:stretch>
            <a:fillRect/>
          </a:stretch>
        </p:blipFill>
        <p:spPr>
          <a:xfrm>
            <a:off x="474701" y="4147498"/>
            <a:ext cx="3780001" cy="2520004"/>
          </a:xfrm>
          <a:prstGeom prst="rect">
            <a:avLst/>
          </a:prstGeom>
          <a:noFill/>
          <a:ln cap="flat">
            <a:noFill/>
          </a:ln>
        </p:spPr>
      </p:pic>
      <p:pic>
        <p:nvPicPr>
          <p:cNvPr id="5" name="Picture 17" descr="A person talking on a cell phone&#10;&#10;Description automatically generated"/>
          <p:cNvPicPr>
            <a:picLocks noChangeAspect="1"/>
          </p:cNvPicPr>
          <p:nvPr/>
        </p:nvPicPr>
        <p:blipFill>
          <a:blip r:embed="rId5" cstate="screen">
            <a:grayscl/>
            <a:extLst>
              <a:ext uri="{28A0092B-C50C-407E-A947-70E740481C1C}">
                <a14:useLocalDpi xmlns:a14="http://schemas.microsoft.com/office/drawing/2010/main"/>
              </a:ext>
            </a:extLst>
          </a:blip>
          <a:stretch>
            <a:fillRect/>
          </a:stretch>
        </p:blipFill>
        <p:spPr>
          <a:xfrm>
            <a:off x="4572000" y="1257300"/>
            <a:ext cx="3780001" cy="2520004"/>
          </a:xfrm>
          <a:prstGeom prst="rect">
            <a:avLst/>
          </a:prstGeom>
          <a:noFill/>
          <a:ln cap="flat">
            <a:noFill/>
          </a:ln>
        </p:spPr>
      </p:pic>
      <p:pic>
        <p:nvPicPr>
          <p:cNvPr id="6" name="Picture 19" descr="A person using a computer sitting on top of a building&#10;&#10;Description automatically generated"/>
          <p:cNvPicPr>
            <a:picLocks noChangeAspect="1"/>
          </p:cNvPicPr>
          <p:nvPr/>
        </p:nvPicPr>
        <p:blipFill>
          <a:blip r:embed="rId6" cstate="screen">
            <a:grayscl/>
            <a:extLst>
              <a:ext uri="{28A0092B-C50C-407E-A947-70E740481C1C}">
                <a14:useLocalDpi xmlns:a14="http://schemas.microsoft.com/office/drawing/2010/main"/>
              </a:ext>
            </a:extLst>
          </a:blip>
          <a:stretch>
            <a:fillRect/>
          </a:stretch>
        </p:blipFill>
        <p:spPr>
          <a:xfrm>
            <a:off x="474701" y="1290620"/>
            <a:ext cx="3776078" cy="2520004"/>
          </a:xfrm>
          <a:prstGeom prst="rect">
            <a:avLst/>
          </a:prstGeom>
          <a:noFill/>
          <a:ln cap="flat">
            <a:noFill/>
          </a:ln>
        </p:spPr>
      </p:pic>
      <p:sp>
        <p:nvSpPr>
          <p:cNvPr id="7" name="TextBox 20"/>
          <p:cNvSpPr txBox="1"/>
          <p:nvPr/>
        </p:nvSpPr>
        <p:spPr>
          <a:xfrm>
            <a:off x="8915400" y="5981703"/>
            <a:ext cx="8343900" cy="3379128"/>
          </a:xfrm>
          <a:prstGeom prst="rect">
            <a:avLst/>
          </a:prstGeom>
          <a:noFill/>
          <a:ln cap="flat">
            <a:noFill/>
          </a:ln>
        </p:spPr>
        <p:txBody>
          <a:bodyPr vert="horz" wrap="square" lIns="91440" tIns="45720" rIns="91440" bIns="45720" anchor="t" anchorCtr="0" compatLnSpc="1">
            <a:spAutoFit/>
          </a:bodyPr>
          <a:lstStyle/>
          <a:p>
            <a:pPr marL="0" marR="0" lvl="0" indent="0" algn="r" defTabSz="914400" rtl="0" fontAlgn="auto" hangingPunct="1">
              <a:lnSpc>
                <a:spcPts val="8640"/>
              </a:lnSpc>
              <a:spcBef>
                <a:spcPts val="0"/>
              </a:spcBef>
              <a:spcAft>
                <a:spcPts val="0"/>
              </a:spcAft>
              <a:buNone/>
              <a:tabLst/>
              <a:defRPr sz="1800" b="0" i="0" u="none" strike="noStrike" kern="0" cap="none" spc="0" baseline="0">
                <a:solidFill>
                  <a:srgbClr val="000000"/>
                </a:solidFill>
                <a:uFillTx/>
              </a:defRPr>
            </a:pPr>
            <a:r>
              <a:rPr lang="en-US" sz="6600" b="0" i="0" u="none" strike="noStrike" kern="1200" cap="none" spc="72" baseline="0">
                <a:solidFill>
                  <a:srgbClr val="0E586E"/>
                </a:solidFill>
                <a:uFillTx/>
                <a:latin typeface="Avenir Next" pitchFamily="34"/>
              </a:rPr>
              <a:t>What do learners need to be ready to study on-line?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name="Slide14">
    <p:bg>
      <p:bgPr>
        <a:solidFill>
          <a:srgbClr val="F4F5F7"/>
        </a:solidFill>
        <a:effectLst/>
      </p:bgPr>
    </p:bg>
    <p:spTree>
      <p:nvGrpSpPr>
        <p:cNvPr id="1" name=""/>
        <p:cNvGrpSpPr/>
        <p:nvPr/>
      </p:nvGrpSpPr>
      <p:grpSpPr>
        <a:xfrm>
          <a:off x="0" y="0"/>
          <a:ext cx="0" cy="0"/>
          <a:chOff x="0" y="0"/>
          <a:chExt cx="0" cy="0"/>
        </a:xfrm>
      </p:grpSpPr>
      <p:sp>
        <p:nvSpPr>
          <p:cNvPr id="2" name="TextBox 2"/>
          <p:cNvSpPr txBox="1"/>
          <p:nvPr/>
        </p:nvSpPr>
        <p:spPr>
          <a:xfrm>
            <a:off x="1028700" y="8136806"/>
            <a:ext cx="14205661" cy="111568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8705"/>
              </a:lnSpc>
              <a:spcBef>
                <a:spcPts val="0"/>
              </a:spcBef>
              <a:spcAft>
                <a:spcPts val="0"/>
              </a:spcAft>
              <a:buNone/>
              <a:tabLst/>
              <a:defRPr sz="1800" b="0" i="0" u="none" strike="noStrike" kern="0" cap="none" spc="0" baseline="0">
                <a:solidFill>
                  <a:srgbClr val="000000"/>
                </a:solidFill>
                <a:uFillTx/>
              </a:defRPr>
            </a:pPr>
            <a:r>
              <a:rPr lang="en-US" sz="6600" b="0" i="0" u="none" strike="noStrike" kern="1200" cap="none" spc="0" baseline="0">
                <a:solidFill>
                  <a:srgbClr val="0E586E"/>
                </a:solidFill>
                <a:uFillTx/>
                <a:latin typeface="Avenir Next" pitchFamily="34"/>
              </a:rPr>
              <a:t>Preparing learners #1</a:t>
            </a:r>
          </a:p>
        </p:txBody>
      </p:sp>
      <p:grpSp>
        <p:nvGrpSpPr>
          <p:cNvPr id="3" name="Group 3"/>
          <p:cNvGrpSpPr/>
          <p:nvPr/>
        </p:nvGrpSpPr>
        <p:grpSpPr>
          <a:xfrm>
            <a:off x="1028700" y="4712790"/>
            <a:ext cx="4794958" cy="1759872"/>
            <a:chOff x="1028700" y="4712790"/>
            <a:chExt cx="4794958" cy="1759872"/>
          </a:xfrm>
        </p:grpSpPr>
        <p:sp>
          <p:nvSpPr>
            <p:cNvPr id="4" name="TextBox 4"/>
            <p:cNvSpPr txBox="1"/>
            <p:nvPr/>
          </p:nvSpPr>
          <p:spPr>
            <a:xfrm>
              <a:off x="1028700" y="4712790"/>
              <a:ext cx="4794958" cy="519370"/>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270" baseline="0">
                  <a:solidFill>
                    <a:srgbClr val="35382F"/>
                  </a:solidFill>
                  <a:uFillTx/>
                  <a:latin typeface="Avenir Next Demi Bold" pitchFamily="34"/>
                </a:rPr>
                <a:t>Technology</a:t>
              </a:r>
            </a:p>
          </p:txBody>
        </p:sp>
        <p:sp>
          <p:nvSpPr>
            <p:cNvPr id="5" name="TextBox 5"/>
            <p:cNvSpPr txBox="1"/>
            <p:nvPr/>
          </p:nvSpPr>
          <p:spPr>
            <a:xfrm>
              <a:off x="1028700" y="5564718"/>
              <a:ext cx="4794958" cy="907944"/>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364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26" baseline="0">
                  <a:solidFill>
                    <a:srgbClr val="35382F"/>
                  </a:solidFill>
                  <a:uFillTx/>
                  <a:latin typeface="Avenir Next" pitchFamily="34"/>
                </a:rPr>
                <a:t>Ensuring internet and computer availability </a:t>
              </a:r>
            </a:p>
          </p:txBody>
        </p:sp>
      </p:grpSp>
      <p:pic>
        <p:nvPicPr>
          <p:cNvPr id="6"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87303" y="1028700"/>
            <a:ext cx="4654707" cy="3103135"/>
          </a:xfrm>
          <a:prstGeom prst="rect">
            <a:avLst/>
          </a:prstGeom>
          <a:noFill/>
          <a:ln cap="flat">
            <a:noFill/>
          </a:ln>
        </p:spPr>
      </p:pic>
      <p:grpSp>
        <p:nvGrpSpPr>
          <p:cNvPr id="7" name="Group 7"/>
          <p:cNvGrpSpPr/>
          <p:nvPr/>
        </p:nvGrpSpPr>
        <p:grpSpPr>
          <a:xfrm>
            <a:off x="6746525" y="4712790"/>
            <a:ext cx="4794958" cy="1759872"/>
            <a:chOff x="6746525" y="4712790"/>
            <a:chExt cx="4794958" cy="1759872"/>
          </a:xfrm>
        </p:grpSpPr>
        <p:sp>
          <p:nvSpPr>
            <p:cNvPr id="8" name="TextBox 8"/>
            <p:cNvSpPr txBox="1"/>
            <p:nvPr/>
          </p:nvSpPr>
          <p:spPr>
            <a:xfrm>
              <a:off x="6746525" y="4712790"/>
              <a:ext cx="4794958" cy="519370"/>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270" baseline="0">
                  <a:solidFill>
                    <a:srgbClr val="35382F"/>
                  </a:solidFill>
                  <a:uFillTx/>
                  <a:latin typeface="Avenir Next Demi Bold" pitchFamily="34"/>
                </a:rPr>
                <a:t>Time Management</a:t>
              </a:r>
            </a:p>
          </p:txBody>
        </p:sp>
        <p:sp>
          <p:nvSpPr>
            <p:cNvPr id="9" name="TextBox 9"/>
            <p:cNvSpPr txBox="1"/>
            <p:nvPr/>
          </p:nvSpPr>
          <p:spPr>
            <a:xfrm>
              <a:off x="6746525" y="5564718"/>
              <a:ext cx="4794958" cy="907944"/>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364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26" baseline="0">
                  <a:solidFill>
                    <a:srgbClr val="35382F"/>
                  </a:solidFill>
                  <a:uFillTx/>
                  <a:latin typeface="Avenir Next" pitchFamily="34"/>
                </a:rPr>
                <a:t>Planning the time and space to study</a:t>
              </a:r>
            </a:p>
          </p:txBody>
        </p:sp>
      </p:grpSp>
      <p:pic>
        <p:nvPicPr>
          <p:cNvPr id="10" name="Picture 1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805220" y="1028700"/>
            <a:ext cx="4654515" cy="3103135"/>
          </a:xfrm>
          <a:prstGeom prst="rect">
            <a:avLst/>
          </a:prstGeom>
          <a:noFill/>
          <a:ln cap="flat">
            <a:noFill/>
          </a:ln>
        </p:spPr>
      </p:pic>
      <p:grpSp>
        <p:nvGrpSpPr>
          <p:cNvPr id="11" name="Group 11"/>
          <p:cNvGrpSpPr/>
          <p:nvPr/>
        </p:nvGrpSpPr>
        <p:grpSpPr>
          <a:xfrm>
            <a:off x="12464341" y="4712790"/>
            <a:ext cx="4794958" cy="1759872"/>
            <a:chOff x="12464341" y="4712790"/>
            <a:chExt cx="4794958" cy="1759872"/>
          </a:xfrm>
        </p:grpSpPr>
        <p:sp>
          <p:nvSpPr>
            <p:cNvPr id="12" name="TextBox 12"/>
            <p:cNvSpPr txBox="1"/>
            <p:nvPr/>
          </p:nvSpPr>
          <p:spPr>
            <a:xfrm>
              <a:off x="12464341" y="4712790"/>
              <a:ext cx="4794958" cy="519370"/>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270" baseline="0">
                  <a:solidFill>
                    <a:srgbClr val="35382F"/>
                  </a:solidFill>
                  <a:uFillTx/>
                  <a:latin typeface="Avenir Next Demi Bold" pitchFamily="34"/>
                </a:rPr>
                <a:t>Study Skills</a:t>
              </a:r>
            </a:p>
          </p:txBody>
        </p:sp>
        <p:sp>
          <p:nvSpPr>
            <p:cNvPr id="13" name="TextBox 13"/>
            <p:cNvSpPr txBox="1"/>
            <p:nvPr/>
          </p:nvSpPr>
          <p:spPr>
            <a:xfrm>
              <a:off x="12464341" y="5564718"/>
              <a:ext cx="4794958" cy="907944"/>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364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26" baseline="0">
                  <a:solidFill>
                    <a:srgbClr val="35382F"/>
                  </a:solidFill>
                  <a:uFillTx/>
                  <a:latin typeface="Avenir Next" pitchFamily="34"/>
                </a:rPr>
                <a:t>Report writing, referencing, mind maps, academic reading.</a:t>
              </a:r>
            </a:p>
          </p:txBody>
        </p:sp>
      </p:grpSp>
      <p:pic>
        <p:nvPicPr>
          <p:cNvPr id="14" name="Picture 1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2522945" y="1028700"/>
            <a:ext cx="4654707" cy="3103135"/>
          </a:xfrm>
          <a:prstGeom prst="rect">
            <a:avLst/>
          </a:prstGeom>
          <a:noFill/>
          <a:ln cap="flat">
            <a:noFill/>
          </a:ln>
        </p:spPr>
      </p:pic>
      <p:sp>
        <p:nvSpPr>
          <p:cNvPr id="15" name="AutoShape 15"/>
          <p:cNvSpPr/>
          <p:nvPr/>
        </p:nvSpPr>
        <p:spPr>
          <a:xfrm>
            <a:off x="16470602" y="9035533"/>
            <a:ext cx="765654" cy="171367"/>
          </a:xfrm>
          <a:prstGeom prst="rect">
            <a:avLst/>
          </a:prstGeom>
          <a:solidFill>
            <a:srgbClr val="35382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Calibri"/>
            </a:endParaRPr>
          </a:p>
        </p:txBody>
      </p:sp>
      <p:sp>
        <p:nvSpPr>
          <p:cNvPr id="16" name="Rectangle 15"/>
          <p:cNvSpPr/>
          <p:nvPr/>
        </p:nvSpPr>
        <p:spPr>
          <a:xfrm>
            <a:off x="3937680" y="3584319"/>
            <a:ext cx="1212192" cy="276999"/>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FFFFFF"/>
                </a:solidFill>
                <a:uFillTx/>
                <a:latin typeface="Avenir Next" pitchFamily="34"/>
              </a:rPr>
              <a:t>Photo by Burst</a:t>
            </a:r>
          </a:p>
        </p:txBody>
      </p:sp>
      <p:sp>
        <p:nvSpPr>
          <p:cNvPr id="17" name="Rectangle 16"/>
          <p:cNvSpPr/>
          <p:nvPr/>
        </p:nvSpPr>
        <p:spPr>
          <a:xfrm>
            <a:off x="8991596" y="3699708"/>
            <a:ext cx="2334673" cy="276999"/>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FFFFFF"/>
                </a:solidFill>
                <a:uFillTx/>
                <a:latin typeface="Avenir Next" pitchFamily="34"/>
              </a:rPr>
              <a:t>Photo by Free-Photos--242387</a:t>
            </a:r>
          </a:p>
        </p:txBody>
      </p:sp>
      <p:sp>
        <p:nvSpPr>
          <p:cNvPr id="18" name="Rectangle 17"/>
          <p:cNvSpPr/>
          <p:nvPr/>
        </p:nvSpPr>
        <p:spPr>
          <a:xfrm>
            <a:off x="14706596" y="3584319"/>
            <a:ext cx="2305184" cy="276999"/>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FFFFFF"/>
                </a:solidFill>
                <a:uFillTx/>
                <a:latin typeface="Avenir Next" pitchFamily="34"/>
              </a:rPr>
              <a:t>Photo by Startup Stock Photos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name="Slide28">
    <p:spTree>
      <p:nvGrpSpPr>
        <p:cNvPr id="1" name=""/>
        <p:cNvGrpSpPr/>
        <p:nvPr/>
      </p:nvGrpSpPr>
      <p:grpSpPr>
        <a:xfrm>
          <a:off x="0" y="0"/>
          <a:ext cx="0" cy="0"/>
          <a:chOff x="0" y="0"/>
          <a:chExt cx="0" cy="0"/>
        </a:xfrm>
      </p:grpSpPr>
      <p:sp>
        <p:nvSpPr>
          <p:cNvPr id="2" name="TextBox 2"/>
          <p:cNvSpPr txBox="1"/>
          <p:nvPr/>
        </p:nvSpPr>
        <p:spPr>
          <a:xfrm>
            <a:off x="3110002" y="7667381"/>
            <a:ext cx="14205661" cy="1115686"/>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ts val="8640"/>
              </a:lnSpc>
              <a:spcBef>
                <a:spcPts val="0"/>
              </a:spcBef>
              <a:spcAft>
                <a:spcPts val="0"/>
              </a:spcAft>
              <a:buNone/>
              <a:tabLst/>
              <a:defRPr sz="1800" b="0" i="0" u="none" strike="noStrike" kern="0" cap="none" spc="0" baseline="0">
                <a:solidFill>
                  <a:srgbClr val="000000"/>
                </a:solidFill>
                <a:uFillTx/>
              </a:defRPr>
            </a:pPr>
            <a:r>
              <a:rPr lang="en-US" sz="7200" b="0" i="0" u="none" strike="noStrike" kern="1200" cap="none" spc="72" baseline="0">
                <a:solidFill>
                  <a:srgbClr val="0E586E"/>
                </a:solidFill>
                <a:uFillTx/>
                <a:latin typeface="Avenir Next" pitchFamily="34"/>
              </a:rPr>
              <a:t>Preparing learners #2</a:t>
            </a:r>
          </a:p>
        </p:txBody>
      </p:sp>
      <p:grpSp>
        <p:nvGrpSpPr>
          <p:cNvPr id="3" name="Group 3"/>
          <p:cNvGrpSpPr/>
          <p:nvPr/>
        </p:nvGrpSpPr>
        <p:grpSpPr>
          <a:xfrm>
            <a:off x="1028700" y="4712790"/>
            <a:ext cx="4794958" cy="1752173"/>
            <a:chOff x="1028700" y="4712790"/>
            <a:chExt cx="4794958" cy="1752173"/>
          </a:xfrm>
        </p:grpSpPr>
        <p:sp>
          <p:nvSpPr>
            <p:cNvPr id="4" name="TextBox 4"/>
            <p:cNvSpPr txBox="1"/>
            <p:nvPr/>
          </p:nvSpPr>
          <p:spPr>
            <a:xfrm>
              <a:off x="1028700" y="4712790"/>
              <a:ext cx="4794958" cy="519370"/>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270" baseline="0">
                  <a:solidFill>
                    <a:srgbClr val="35382F"/>
                  </a:solidFill>
                  <a:uFillTx/>
                  <a:latin typeface="Avenir Next Demi Bold" pitchFamily="34"/>
                </a:rPr>
                <a:t>Support</a:t>
              </a:r>
              <a:endParaRPr lang="en-US" sz="3000" b="1" i="0" u="none" strike="noStrike" kern="1200" cap="none" spc="270" baseline="0">
                <a:solidFill>
                  <a:srgbClr val="35382F"/>
                </a:solidFill>
                <a:uFillTx/>
                <a:latin typeface="Avenir Next Demi Bold" pitchFamily="34"/>
              </a:endParaRPr>
            </a:p>
          </p:txBody>
        </p:sp>
        <p:sp>
          <p:nvSpPr>
            <p:cNvPr id="5" name="TextBox 5"/>
            <p:cNvSpPr txBox="1"/>
            <p:nvPr/>
          </p:nvSpPr>
          <p:spPr>
            <a:xfrm>
              <a:off x="1028700" y="5564718"/>
              <a:ext cx="4794958" cy="90024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364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26" baseline="0">
                  <a:solidFill>
                    <a:srgbClr val="35382F"/>
                  </a:solidFill>
                  <a:uFillTx/>
                  <a:latin typeface="Avenir Next" pitchFamily="34"/>
                </a:rPr>
                <a:t>Rally your crew, accept support, establish your study space</a:t>
              </a:r>
            </a:p>
          </p:txBody>
        </p:sp>
      </p:grpSp>
      <p:pic>
        <p:nvPicPr>
          <p:cNvPr id="6"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39375" y="1028700"/>
            <a:ext cx="3341254" cy="3103135"/>
          </a:xfrm>
          <a:prstGeom prst="rect">
            <a:avLst/>
          </a:prstGeom>
          <a:noFill/>
          <a:ln cap="flat">
            <a:noFill/>
          </a:ln>
        </p:spPr>
      </p:pic>
      <p:grpSp>
        <p:nvGrpSpPr>
          <p:cNvPr id="7" name="Group 7"/>
          <p:cNvGrpSpPr/>
          <p:nvPr/>
        </p:nvGrpSpPr>
        <p:grpSpPr>
          <a:xfrm>
            <a:off x="6746525" y="4712790"/>
            <a:ext cx="4794958" cy="2221534"/>
            <a:chOff x="6746525" y="4712790"/>
            <a:chExt cx="4794958" cy="2221534"/>
          </a:xfrm>
        </p:grpSpPr>
        <p:sp>
          <p:nvSpPr>
            <p:cNvPr id="8" name="TextBox 8"/>
            <p:cNvSpPr txBox="1"/>
            <p:nvPr/>
          </p:nvSpPr>
          <p:spPr>
            <a:xfrm>
              <a:off x="6746525" y="4712790"/>
              <a:ext cx="4794958" cy="519370"/>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270" baseline="0">
                  <a:solidFill>
                    <a:srgbClr val="35382F"/>
                  </a:solidFill>
                  <a:uFillTx/>
                  <a:latin typeface="Avenir Next Demi Bold" pitchFamily="34"/>
                </a:rPr>
                <a:t>Set a long-term goal</a:t>
              </a:r>
            </a:p>
          </p:txBody>
        </p:sp>
        <p:sp>
          <p:nvSpPr>
            <p:cNvPr id="9" name="TextBox 9"/>
            <p:cNvSpPr txBox="1"/>
            <p:nvPr/>
          </p:nvSpPr>
          <p:spPr>
            <a:xfrm>
              <a:off x="6746525" y="5564718"/>
              <a:ext cx="4794958" cy="136960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364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26" baseline="0">
                  <a:solidFill>
                    <a:srgbClr val="35382F"/>
                  </a:solidFill>
                  <a:uFillTx/>
                  <a:latin typeface="Avenir Next" pitchFamily="34"/>
                </a:rPr>
                <a:t>Know what you want to achieve- a new career, promotion, own business?</a:t>
              </a:r>
            </a:p>
          </p:txBody>
        </p:sp>
      </p:grpSp>
      <p:pic>
        <p:nvPicPr>
          <p:cNvPr id="10" name="Picture 1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805220" y="1028764"/>
            <a:ext cx="4654515" cy="3103007"/>
          </a:xfrm>
          <a:prstGeom prst="rect">
            <a:avLst/>
          </a:prstGeom>
          <a:noFill/>
          <a:ln cap="flat">
            <a:noFill/>
          </a:ln>
        </p:spPr>
      </p:pic>
      <p:grpSp>
        <p:nvGrpSpPr>
          <p:cNvPr id="11" name="Group 11"/>
          <p:cNvGrpSpPr/>
          <p:nvPr/>
        </p:nvGrpSpPr>
        <p:grpSpPr>
          <a:xfrm>
            <a:off x="12464341" y="4712790"/>
            <a:ext cx="4794958" cy="1752173"/>
            <a:chOff x="12464341" y="4712790"/>
            <a:chExt cx="4794958" cy="1752173"/>
          </a:xfrm>
        </p:grpSpPr>
        <p:sp>
          <p:nvSpPr>
            <p:cNvPr id="12" name="TextBox 12"/>
            <p:cNvSpPr txBox="1"/>
            <p:nvPr/>
          </p:nvSpPr>
          <p:spPr>
            <a:xfrm>
              <a:off x="12464341" y="4712790"/>
              <a:ext cx="4794958" cy="519370"/>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270" baseline="0">
                  <a:solidFill>
                    <a:srgbClr val="35382F"/>
                  </a:solidFill>
                  <a:uFillTx/>
                  <a:latin typeface="Avenir Next Demi Bold" pitchFamily="34"/>
                </a:rPr>
                <a:t>Connect</a:t>
              </a:r>
            </a:p>
          </p:txBody>
        </p:sp>
        <p:sp>
          <p:nvSpPr>
            <p:cNvPr id="13" name="TextBox 13"/>
            <p:cNvSpPr txBox="1"/>
            <p:nvPr/>
          </p:nvSpPr>
          <p:spPr>
            <a:xfrm>
              <a:off x="12464341" y="5564718"/>
              <a:ext cx="4794958" cy="90024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364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26" baseline="0">
                  <a:solidFill>
                    <a:srgbClr val="35382F"/>
                  </a:solidFill>
                  <a:uFillTx/>
                  <a:latin typeface="Avenir Next" pitchFamily="34"/>
                </a:rPr>
                <a:t>Connect with other learners- online, face to face, study dates</a:t>
              </a:r>
            </a:p>
          </p:txBody>
        </p:sp>
      </p:grpSp>
      <p:pic>
        <p:nvPicPr>
          <p:cNvPr id="14" name="Picture 1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2198626" y="1067205"/>
            <a:ext cx="4654798" cy="3099596"/>
          </a:xfrm>
          <a:prstGeom prst="rect">
            <a:avLst/>
          </a:prstGeom>
          <a:noFill/>
          <a:ln cap="flat">
            <a:noFill/>
          </a:ln>
        </p:spPr>
      </p:pic>
      <p:sp>
        <p:nvSpPr>
          <p:cNvPr id="15" name="AutoShape 15"/>
          <p:cNvSpPr/>
          <p:nvPr/>
        </p:nvSpPr>
        <p:spPr>
          <a:xfrm>
            <a:off x="16470602" y="9035533"/>
            <a:ext cx="765654" cy="171367"/>
          </a:xfrm>
          <a:prstGeom prst="rect">
            <a:avLst/>
          </a:prstGeom>
          <a:solidFill>
            <a:srgbClr val="35382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Calibri"/>
            </a:endParaRPr>
          </a:p>
        </p:txBody>
      </p:sp>
      <p:sp>
        <p:nvSpPr>
          <p:cNvPr id="16" name="Rectangle 15"/>
          <p:cNvSpPr/>
          <p:nvPr/>
        </p:nvSpPr>
        <p:spPr>
          <a:xfrm>
            <a:off x="3937680" y="3584319"/>
            <a:ext cx="1212192" cy="276999"/>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FFFFFF"/>
                </a:solidFill>
                <a:uFillTx/>
                <a:latin typeface="Avenir Next" pitchFamily="34"/>
              </a:rPr>
              <a:t>Photo by Burst</a:t>
            </a:r>
          </a:p>
        </p:txBody>
      </p:sp>
      <p:sp>
        <p:nvSpPr>
          <p:cNvPr id="17" name="Rectangle 16"/>
          <p:cNvSpPr/>
          <p:nvPr/>
        </p:nvSpPr>
        <p:spPr>
          <a:xfrm>
            <a:off x="9610398" y="3652214"/>
            <a:ext cx="1587297" cy="276999"/>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FFFFFF"/>
                </a:solidFill>
                <a:uFillTx/>
                <a:latin typeface="Avenir Next" pitchFamily="34"/>
              </a:rPr>
              <a:t>Photo by McElspeth</a:t>
            </a:r>
          </a:p>
        </p:txBody>
      </p:sp>
      <p:sp>
        <p:nvSpPr>
          <p:cNvPr id="18" name="Rectangle 17"/>
          <p:cNvSpPr/>
          <p:nvPr/>
        </p:nvSpPr>
        <p:spPr>
          <a:xfrm>
            <a:off x="15221120" y="3584319"/>
            <a:ext cx="1621404" cy="276999"/>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FFFFFF"/>
                </a:solidFill>
                <a:uFillTx/>
                <a:latin typeface="Avenir Next" pitchFamily="34"/>
              </a:rPr>
              <a:t>Photo by Darrel Und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name="Slide29">
    <p:spTree>
      <p:nvGrpSpPr>
        <p:cNvPr id="1" name=""/>
        <p:cNvGrpSpPr/>
        <p:nvPr/>
      </p:nvGrpSpPr>
      <p:grpSpPr>
        <a:xfrm>
          <a:off x="0" y="0"/>
          <a:ext cx="0" cy="0"/>
          <a:chOff x="0" y="0"/>
          <a:chExt cx="0" cy="0"/>
        </a:xfrm>
      </p:grpSpPr>
      <p:sp>
        <p:nvSpPr>
          <p:cNvPr id="2" name="TextBox 2"/>
          <p:cNvSpPr txBox="1"/>
          <p:nvPr/>
        </p:nvSpPr>
        <p:spPr>
          <a:xfrm>
            <a:off x="1028700" y="1676396"/>
            <a:ext cx="14078605" cy="2183934"/>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ts val="8640"/>
              </a:lnSpc>
              <a:spcBef>
                <a:spcPts val="0"/>
              </a:spcBef>
              <a:spcAft>
                <a:spcPts val="0"/>
              </a:spcAft>
              <a:buNone/>
              <a:tabLst/>
              <a:defRPr sz="1800" b="0" i="0" u="none" strike="noStrike" kern="0" cap="none" spc="0" baseline="0">
                <a:solidFill>
                  <a:srgbClr val="000000"/>
                </a:solidFill>
                <a:uFillTx/>
              </a:defRPr>
            </a:pPr>
            <a:r>
              <a:rPr lang="en-US" sz="6600" b="0" i="0" u="none" strike="noStrike" kern="1200" cap="none" spc="72" baseline="0">
                <a:solidFill>
                  <a:srgbClr val="0E586E"/>
                </a:solidFill>
                <a:uFillTx/>
                <a:latin typeface="Avenir Next" pitchFamily="34"/>
              </a:rPr>
              <a:t>Te Whare Tapa Whā model for </a:t>
            </a:r>
          </a:p>
          <a:p>
            <a:pPr marL="0" marR="0" lvl="0" indent="0" algn="r" defTabSz="914400" rtl="0" fontAlgn="auto" hangingPunct="1">
              <a:lnSpc>
                <a:spcPts val="8640"/>
              </a:lnSpc>
              <a:spcBef>
                <a:spcPts val="0"/>
              </a:spcBef>
              <a:spcAft>
                <a:spcPts val="0"/>
              </a:spcAft>
              <a:buNone/>
              <a:tabLst/>
              <a:defRPr sz="1800" b="0" i="0" u="none" strike="noStrike" kern="0" cap="none" spc="0" baseline="0">
                <a:solidFill>
                  <a:srgbClr val="000000"/>
                </a:solidFill>
                <a:uFillTx/>
              </a:defRPr>
            </a:pPr>
            <a:r>
              <a:rPr lang="en-US" sz="6600" b="0" i="0" u="none" strike="noStrike" kern="1200" cap="none" spc="72" baseline="0">
                <a:solidFill>
                  <a:srgbClr val="0E586E"/>
                </a:solidFill>
                <a:uFillTx/>
                <a:latin typeface="Avenir Next" pitchFamily="34"/>
              </a:rPr>
              <a:t>on-line learners*</a:t>
            </a:r>
          </a:p>
        </p:txBody>
      </p:sp>
      <p:sp>
        <p:nvSpPr>
          <p:cNvPr id="3" name="TextBox 3"/>
          <p:cNvSpPr txBox="1"/>
          <p:nvPr/>
        </p:nvSpPr>
        <p:spPr>
          <a:xfrm rot="5400013">
            <a:off x="13431145" y="4371051"/>
            <a:ext cx="7180005" cy="49530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384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160" baseline="0">
                <a:solidFill>
                  <a:srgbClr val="35382F"/>
                </a:solidFill>
                <a:uFillTx/>
                <a:latin typeface="Raleway Bold"/>
              </a:rPr>
              <a:t>WRAPAROUND SUPPORT</a:t>
            </a:r>
          </a:p>
        </p:txBody>
      </p:sp>
      <p:sp>
        <p:nvSpPr>
          <p:cNvPr id="4" name="AutoShape 4"/>
          <p:cNvSpPr/>
          <p:nvPr/>
        </p:nvSpPr>
        <p:spPr>
          <a:xfrm>
            <a:off x="16493645" y="9086932"/>
            <a:ext cx="765654" cy="171367"/>
          </a:xfrm>
          <a:prstGeom prst="rect">
            <a:avLst/>
          </a:prstGeom>
          <a:solidFill>
            <a:srgbClr val="35382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Calibri"/>
            </a:endParaRPr>
          </a:p>
        </p:txBody>
      </p:sp>
      <p:sp>
        <p:nvSpPr>
          <p:cNvPr id="5" name="AutoShape 20"/>
          <p:cNvSpPr/>
          <p:nvPr/>
        </p:nvSpPr>
        <p:spPr>
          <a:xfrm>
            <a:off x="1028700" y="1028700"/>
            <a:ext cx="11772900" cy="38103"/>
          </a:xfrm>
          <a:prstGeom prst="rect">
            <a:avLst/>
          </a:prstGeom>
          <a:solidFill>
            <a:srgbClr val="35382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Calibri"/>
            </a:endParaRPr>
          </a:p>
        </p:txBody>
      </p:sp>
      <p:pic>
        <p:nvPicPr>
          <p:cNvPr id="6" name="Picture 21" descr="A picture containing drawing&#10;&#10;Description automatically generated"/>
          <p:cNvPicPr>
            <a:picLocks noChangeAspect="1"/>
          </p:cNvPicPr>
          <p:nvPr/>
        </p:nvPicPr>
        <p:blipFill>
          <a:blip r:embed="rId3"/>
          <a:stretch>
            <a:fillRect/>
          </a:stretch>
        </p:blipFill>
        <p:spPr>
          <a:xfrm>
            <a:off x="1371600" y="4470401"/>
            <a:ext cx="12534896" cy="4140202"/>
          </a:xfrm>
          <a:prstGeom prst="rect">
            <a:avLst/>
          </a:prstGeom>
          <a:noFill/>
          <a:ln cap="flat">
            <a:noFill/>
          </a:ln>
        </p:spPr>
      </p:pic>
      <p:sp>
        <p:nvSpPr>
          <p:cNvPr id="7" name="TextBox 22"/>
          <p:cNvSpPr txBox="1"/>
          <p:nvPr/>
        </p:nvSpPr>
        <p:spPr>
          <a:xfrm>
            <a:off x="11734796" y="9086932"/>
            <a:ext cx="4343400" cy="523219"/>
          </a:xfrm>
          <a:prstGeom prst="rect">
            <a:avLst/>
          </a:prstGeom>
          <a:noFill/>
          <a:ln cap="flat">
            <a:noFill/>
          </a:ln>
        </p:spPr>
        <p:txBody>
          <a:bodyPr vert="horz" wrap="square" lIns="91440" tIns="45720" rIns="91440" bIns="4572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Avenir Next" pitchFamily="34"/>
              </a:rPr>
              <a:t>*TANZ eCampus, modelled on Sir Mason Durie’s original model</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name="Slide25">
    <p:bg>
      <p:bgPr>
        <a:solidFill>
          <a:srgbClr val="F4F5F7"/>
        </a:solidFill>
        <a:effectLst/>
      </p:bgPr>
    </p:bg>
    <p:spTree>
      <p:nvGrpSpPr>
        <p:cNvPr id="1" name=""/>
        <p:cNvGrpSpPr/>
        <p:nvPr/>
      </p:nvGrpSpPr>
      <p:grpSpPr>
        <a:xfrm>
          <a:off x="0" y="0"/>
          <a:ext cx="0" cy="0"/>
          <a:chOff x="0" y="0"/>
          <a:chExt cx="0" cy="0"/>
        </a:xfrm>
      </p:grpSpPr>
      <p:sp>
        <p:nvSpPr>
          <p:cNvPr id="2" name="TextBox 2"/>
          <p:cNvSpPr txBox="1"/>
          <p:nvPr/>
        </p:nvSpPr>
        <p:spPr>
          <a:xfrm>
            <a:off x="9359185" y="8162921"/>
            <a:ext cx="7900114" cy="1095378"/>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ts val="8640"/>
              </a:lnSpc>
              <a:spcBef>
                <a:spcPts val="0"/>
              </a:spcBef>
              <a:spcAft>
                <a:spcPts val="0"/>
              </a:spcAft>
              <a:buNone/>
              <a:tabLst/>
              <a:defRPr sz="1800" b="0" i="0" u="none" strike="noStrike" kern="0" cap="none" spc="0" baseline="0">
                <a:solidFill>
                  <a:srgbClr val="000000"/>
                </a:solidFill>
                <a:uFillTx/>
              </a:defRPr>
            </a:pPr>
            <a:r>
              <a:rPr lang="en-US" sz="7200" b="1" i="0" u="none" strike="noStrike" kern="1200" cap="none" spc="72" baseline="0">
                <a:solidFill>
                  <a:srgbClr val="0E586E"/>
                </a:solidFill>
                <a:uFillTx/>
                <a:latin typeface="Avenir Next Demi Bold" pitchFamily="34"/>
              </a:rPr>
              <a:t>Ali Hughes </a:t>
            </a:r>
          </a:p>
        </p:txBody>
      </p:sp>
      <p:sp>
        <p:nvSpPr>
          <p:cNvPr id="3" name="TextBox 3"/>
          <p:cNvSpPr txBox="1"/>
          <p:nvPr/>
        </p:nvSpPr>
        <p:spPr>
          <a:xfrm rot="5400013">
            <a:off x="14212198" y="3589998"/>
            <a:ext cx="5617899" cy="49530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384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160" baseline="0">
                <a:solidFill>
                  <a:srgbClr val="35382F"/>
                </a:solidFill>
                <a:uFillTx/>
                <a:latin typeface="Raleway Bold"/>
              </a:rPr>
              <a:t>CONTACT DETAILS</a:t>
            </a:r>
          </a:p>
        </p:txBody>
      </p:sp>
      <p:sp>
        <p:nvSpPr>
          <p:cNvPr id="4" name="AutoShape 11"/>
          <p:cNvSpPr/>
          <p:nvPr/>
        </p:nvSpPr>
        <p:spPr>
          <a:xfrm>
            <a:off x="9525003" y="1028700"/>
            <a:ext cx="6286500" cy="38103"/>
          </a:xfrm>
          <a:prstGeom prst="rect">
            <a:avLst/>
          </a:prstGeom>
          <a:solidFill>
            <a:srgbClr val="35382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Calibri"/>
            </a:endParaRPr>
          </a:p>
        </p:txBody>
      </p:sp>
      <p:sp>
        <p:nvSpPr>
          <p:cNvPr id="5" name="AutoShape 12"/>
          <p:cNvSpPr/>
          <p:nvPr/>
        </p:nvSpPr>
        <p:spPr>
          <a:xfrm>
            <a:off x="1028700" y="9086932"/>
            <a:ext cx="765654" cy="171367"/>
          </a:xfrm>
          <a:prstGeom prst="rect">
            <a:avLst/>
          </a:prstGeom>
          <a:solidFill>
            <a:srgbClr val="35382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Calibri"/>
            </a:endParaRPr>
          </a:p>
        </p:txBody>
      </p:sp>
      <p:sp>
        <p:nvSpPr>
          <p:cNvPr id="6" name="TextBox 15"/>
          <p:cNvSpPr txBox="1"/>
          <p:nvPr/>
        </p:nvSpPr>
        <p:spPr>
          <a:xfrm>
            <a:off x="1411531" y="1733720"/>
            <a:ext cx="10551874" cy="780598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NZ" sz="1800" b="0" i="0" u="none" strike="noStrike" kern="1200" cap="none" spc="0" baseline="0">
                <a:solidFill>
                  <a:srgbClr val="000000"/>
                </a:solidFill>
                <a:uFillTx/>
                <a:latin typeface="Calibri"/>
              </a:rPr>
              <a:t/>
            </a:r>
            <a:br>
              <a:rPr lang="en-NZ" sz="1800" b="0" i="0" u="none" strike="noStrike" kern="1200" cap="none" spc="0" baseline="0">
                <a:solidFill>
                  <a:srgbClr val="000000"/>
                </a:solidFill>
                <a:uFillTx/>
                <a:latin typeface="Calibri"/>
              </a:rPr>
            </a:br>
            <a:endParaRPr lang="en-NZ" sz="2400" b="0" i="0" u="none" strike="noStrike" kern="1200" cap="none" spc="0" baseline="0">
              <a:solidFill>
                <a:srgbClr val="000000"/>
              </a:solidFill>
              <a:uFillTx/>
              <a:latin typeface="Avenir Next" pitchFamily="34"/>
            </a:endParaRP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NZ" sz="2400" b="0" i="0" u="none" strike="noStrike" kern="1200" cap="none" spc="0" baseline="0">
                <a:solidFill>
                  <a:srgbClr val="000000"/>
                </a:solidFill>
                <a:uFillTx/>
                <a:latin typeface="Avenir Next" pitchFamily="34"/>
              </a:rPr>
              <a:t>Ko te manu e kai ana i te miro nōnā te ngahere, </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NZ" sz="2400" b="0" i="0" u="none" strike="noStrike" kern="1200" cap="none" spc="0" baseline="0">
                <a:solidFill>
                  <a:srgbClr val="000000"/>
                </a:solidFill>
                <a:uFillTx/>
                <a:latin typeface="Avenir Next" pitchFamily="34"/>
              </a:rPr>
              <a:t>ko te manu e kai ana i te mātauranga nōnā te ao.</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NZ" sz="2400" b="0" i="1" u="none" strike="noStrike" kern="1200" cap="none" spc="0" baseline="0">
                <a:solidFill>
                  <a:srgbClr val="000000"/>
                </a:solidFill>
                <a:uFillTx/>
                <a:latin typeface="Avenir Next" pitchFamily="34"/>
              </a:rPr>
              <a:t>The forest belongs to the bird who feasts on the miro berry, </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NZ" sz="2400" b="0" i="1" u="none" strike="noStrike" kern="1200" cap="none" spc="0" baseline="0">
                <a:solidFill>
                  <a:srgbClr val="000000"/>
                </a:solidFill>
                <a:uFillTx/>
                <a:latin typeface="Avenir Next" pitchFamily="34"/>
              </a:rPr>
              <a:t>the world belongs to the bird who feasts on education.</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Avenir Next" pitchFamily="34"/>
            </a:endParaRPr>
          </a:p>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endParaRPr lang="en-NZ" sz="3600" b="0" i="0" u="none" strike="noStrike" kern="1200" cap="none" spc="56" baseline="0">
              <a:solidFill>
                <a:srgbClr val="35382F"/>
              </a:solidFill>
              <a:uFillTx/>
              <a:latin typeface="Avenir Next" pitchFamily="34"/>
            </a:endParaRP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56" baseline="0">
                <a:solidFill>
                  <a:srgbClr val="35382F"/>
                </a:solidFill>
                <a:uFillTx/>
                <a:latin typeface="Avenir Next" pitchFamily="34"/>
              </a:rPr>
              <a:t>Learner Experience &amp; Success Manager</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56" baseline="0">
                <a:solidFill>
                  <a:srgbClr val="35382F"/>
                </a:solidFill>
                <a:uFillTx/>
                <a:latin typeface="Avenir Next" pitchFamily="34"/>
              </a:rPr>
              <a:t>TANZ eCampus</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56" baseline="0">
              <a:solidFill>
                <a:srgbClr val="35382F"/>
              </a:solidFill>
              <a:uFillTx/>
              <a:latin typeface="Avenir Next" pitchFamily="34"/>
            </a:endParaRP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56" baseline="0">
                <a:solidFill>
                  <a:srgbClr val="35382F"/>
                </a:solidFill>
                <a:uFillTx/>
                <a:latin typeface="Avenir Next" pitchFamily="34"/>
              </a:rPr>
              <a:t>Mobile number: +64 21 764 553</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56" baseline="0">
              <a:solidFill>
                <a:srgbClr val="35382F"/>
              </a:solidFill>
              <a:uFillTx/>
              <a:latin typeface="Avenir Next" pitchFamily="34"/>
            </a:endParaRP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56" baseline="0">
                <a:solidFill>
                  <a:srgbClr val="35382F"/>
                </a:solidFill>
                <a:uFillTx/>
                <a:latin typeface="Avenir Next" pitchFamily="34"/>
              </a:rPr>
              <a:t>Email : ali.hughes@tanzecampus.com</a:t>
            </a:r>
          </a:p>
          <a:p>
            <a:pPr marL="0" marR="0" lvl="0" indent="0" algn="r" defTabSz="914400" rtl="0" fontAlgn="auto" hangingPunct="1">
              <a:lnSpc>
                <a:spcPct val="100000"/>
              </a:lnSpc>
              <a:spcBef>
                <a:spcPts val="600"/>
              </a:spcBef>
              <a:spcAft>
                <a:spcPts val="0"/>
              </a:spcAft>
              <a:buNone/>
              <a:tabLst/>
              <a:defRPr sz="1800" b="0" i="0" u="none" strike="noStrike" kern="0" cap="none" spc="0" baseline="0">
                <a:solidFill>
                  <a:srgbClr val="000000"/>
                </a:solidFill>
                <a:uFillTx/>
              </a:defRPr>
            </a:pPr>
            <a:r>
              <a:rPr lang="en-US" sz="2800" b="0" i="0" u="none" strike="noStrike" kern="1200" cap="none" spc="56" baseline="0">
                <a:solidFill>
                  <a:srgbClr val="35382F"/>
                </a:solidFill>
                <a:uFillTx/>
                <a:latin typeface="Avenir Next" pitchFamily="34"/>
              </a:rPr>
              <a:t>	@alihug</a:t>
            </a:r>
          </a:p>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56" baseline="0">
              <a:solidFill>
                <a:srgbClr val="35382F"/>
              </a:solidFill>
              <a:uFillTx/>
              <a:latin typeface="Avenir Next" pitchFamily="34"/>
            </a:endParaRPr>
          </a:p>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56" baseline="0">
              <a:solidFill>
                <a:srgbClr val="35382F"/>
              </a:solidFill>
              <a:uFillTx/>
              <a:latin typeface="Avenir Next" pitchFamily="34"/>
            </a:endParaRPr>
          </a:p>
        </p:txBody>
      </p:sp>
      <p:pic>
        <p:nvPicPr>
          <p:cNvPr id="7" name="Picture 17" descr="A close up of a logo&#10;&#10;Description automatically generated"/>
          <p:cNvPicPr>
            <a:picLocks noChangeAspect="1"/>
          </p:cNvPicPr>
          <p:nvPr/>
        </p:nvPicPr>
        <p:blipFill>
          <a:blip r:embed="rId3"/>
          <a:stretch>
            <a:fillRect/>
          </a:stretch>
        </p:blipFill>
        <p:spPr>
          <a:xfrm>
            <a:off x="9753603" y="7892643"/>
            <a:ext cx="527160" cy="527160"/>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name="Slide4">
    <p:bg>
      <p:bgPr>
        <a:solidFill>
          <a:srgbClr val="F4F5F7"/>
        </a:solidFill>
        <a:effectLst/>
      </p:bgPr>
    </p:bg>
    <p:spTree>
      <p:nvGrpSpPr>
        <p:cNvPr id="1" name=""/>
        <p:cNvGrpSpPr/>
        <p:nvPr/>
      </p:nvGrpSpPr>
      <p:grpSpPr>
        <a:xfrm>
          <a:off x="0" y="0"/>
          <a:ext cx="0" cy="0"/>
          <a:chOff x="0" y="0"/>
          <a:chExt cx="0" cy="0"/>
        </a:xfrm>
      </p:grpSpPr>
      <p:sp>
        <p:nvSpPr>
          <p:cNvPr id="2" name="TextBox 4"/>
          <p:cNvSpPr txBox="1"/>
          <p:nvPr/>
        </p:nvSpPr>
        <p:spPr>
          <a:xfrm>
            <a:off x="11201400" y="2205907"/>
            <a:ext cx="6101635" cy="3447095"/>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Avenir Next" pitchFamily="34"/>
            </a:endParaRP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Avenir Next" pitchFamily="34"/>
              </a:rPr>
              <a:t>6,480 learners</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Avenir Next" pitchFamily="34"/>
            </a:endParaRP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Avenir Next" pitchFamily="34"/>
              </a:rPr>
              <a:t>76 NZQA courses</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Avenir Next" pitchFamily="34"/>
            </a:endParaRP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Avenir Next" pitchFamily="34"/>
              </a:rPr>
              <a:t>900+ course </a:t>
            </a:r>
            <a:r>
              <a:rPr lang="en-US" sz="2800" b="0" i="0" u="none" strike="noStrike" kern="1200" cap="none" spc="26" baseline="0">
                <a:solidFill>
                  <a:srgbClr val="000000"/>
                </a:solidFill>
                <a:uFillTx/>
                <a:latin typeface="Avenir Next" pitchFamily="34"/>
              </a:rPr>
              <a:t>occurrences, L3-6</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26" baseline="0">
                <a:solidFill>
                  <a:srgbClr val="000000"/>
                </a:solidFill>
                <a:uFillTx/>
                <a:latin typeface="Avenir Next" pitchFamily="34"/>
              </a:rPr>
              <a:t>Condensed 10-week</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Avenir Next" pitchFamily="34"/>
            </a:endParaRPr>
          </a:p>
        </p:txBody>
      </p:sp>
      <p:sp>
        <p:nvSpPr>
          <p:cNvPr id="3" name="TextBox 5"/>
          <p:cNvSpPr txBox="1"/>
          <p:nvPr/>
        </p:nvSpPr>
        <p:spPr>
          <a:xfrm rot="16200004">
            <a:off x="-2370791" y="4418664"/>
            <a:ext cx="7275286" cy="495303"/>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ts val="384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160" baseline="0">
                <a:solidFill>
                  <a:srgbClr val="35382F"/>
                </a:solidFill>
                <a:uFillTx/>
                <a:latin typeface="Raleway Bold"/>
              </a:rPr>
              <a:t>TANZ eCAMPUS</a:t>
            </a:r>
          </a:p>
        </p:txBody>
      </p:sp>
      <p:sp>
        <p:nvSpPr>
          <p:cNvPr id="4" name="AutoShape 7"/>
          <p:cNvSpPr/>
          <p:nvPr/>
        </p:nvSpPr>
        <p:spPr>
          <a:xfrm>
            <a:off x="1028700" y="9206901"/>
            <a:ext cx="765654" cy="171367"/>
          </a:xfrm>
          <a:prstGeom prst="rect">
            <a:avLst/>
          </a:prstGeom>
          <a:solidFill>
            <a:srgbClr val="35382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Calibri"/>
            </a:endParaRPr>
          </a:p>
        </p:txBody>
      </p:sp>
      <p:sp>
        <p:nvSpPr>
          <p:cNvPr id="5" name="AutoShape 8"/>
          <p:cNvSpPr/>
          <p:nvPr/>
        </p:nvSpPr>
        <p:spPr>
          <a:xfrm>
            <a:off x="9326962" y="1100617"/>
            <a:ext cx="7932337" cy="34207"/>
          </a:xfrm>
          <a:prstGeom prst="rect">
            <a:avLst/>
          </a:prstGeom>
          <a:solidFill>
            <a:srgbClr val="35382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Calibri"/>
            </a:endParaRPr>
          </a:p>
        </p:txBody>
      </p:sp>
      <p:grpSp>
        <p:nvGrpSpPr>
          <p:cNvPr id="6" name="Chart 8"/>
          <p:cNvGrpSpPr/>
          <p:nvPr/>
        </p:nvGrpSpPr>
        <p:grpSpPr>
          <a:xfrm>
            <a:off x="1837834" y="723903"/>
            <a:ext cx="3322015" cy="3550313"/>
            <a:chOff x="1837834" y="723903"/>
            <a:chExt cx="3322015" cy="3550313"/>
          </a:xfrm>
        </p:grpSpPr>
        <p:graphicFrame>
          <p:nvGraphicFramePr>
            <p:cNvPr id="7" name="Chart 6"/>
            <p:cNvGraphicFramePr/>
            <p:nvPr/>
          </p:nvGraphicFramePr>
          <p:xfrm>
            <a:off x="1837834" y="723903"/>
            <a:ext cx="3322015" cy="355031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12"/>
            <p:cNvSpPr txBox="1"/>
            <p:nvPr/>
          </p:nvSpPr>
          <p:spPr>
            <a:xfrm>
              <a:off x="2859978" y="2160498"/>
              <a:ext cx="1066803" cy="33855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Avenir Next" pitchFamily="34"/>
                </a:rPr>
                <a:t>GENDER</a:t>
              </a:r>
            </a:p>
          </p:txBody>
        </p:sp>
      </p:grpSp>
      <p:graphicFrame>
        <p:nvGraphicFramePr>
          <p:cNvPr id="9" name="Chart 9"/>
          <p:cNvGraphicFramePr/>
          <p:nvPr/>
        </p:nvGraphicFramePr>
        <p:xfrm>
          <a:off x="5840062" y="1371673"/>
          <a:ext cx="5222988" cy="4517712"/>
        </p:xfrm>
        <a:graphic>
          <a:graphicData uri="http://schemas.openxmlformats.org/drawingml/2006/chart">
            <c:chart xmlns:c="http://schemas.openxmlformats.org/drawingml/2006/chart" xmlns:r="http://schemas.openxmlformats.org/officeDocument/2006/relationships" r:id="rId4"/>
          </a:graphicData>
        </a:graphic>
      </p:graphicFrame>
      <p:grpSp>
        <p:nvGrpSpPr>
          <p:cNvPr id="10" name="Chart 10"/>
          <p:cNvGrpSpPr/>
          <p:nvPr/>
        </p:nvGrpSpPr>
        <p:grpSpPr>
          <a:xfrm>
            <a:off x="5569957" y="6126223"/>
            <a:ext cx="4800600" cy="3970315"/>
            <a:chOff x="5569957" y="6126223"/>
            <a:chExt cx="4800600" cy="3970315"/>
          </a:xfrm>
        </p:grpSpPr>
        <p:graphicFrame>
          <p:nvGraphicFramePr>
            <p:cNvPr id="11" name="Chart 10"/>
            <p:cNvGraphicFramePr/>
            <p:nvPr/>
          </p:nvGraphicFramePr>
          <p:xfrm>
            <a:off x="5569957" y="6126223"/>
            <a:ext cx="4800600" cy="3970315"/>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2"/>
            <p:cNvSpPr txBox="1"/>
            <p:nvPr/>
          </p:nvSpPr>
          <p:spPr>
            <a:xfrm>
              <a:off x="7381649" y="7649714"/>
              <a:ext cx="1066793" cy="46167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Avenir Next" pitchFamily="34"/>
                </a:rPr>
                <a:t>LEVEL</a:t>
              </a:r>
            </a:p>
          </p:txBody>
        </p:sp>
      </p:grpSp>
      <p:grpSp>
        <p:nvGrpSpPr>
          <p:cNvPr id="13" name="Chart 11"/>
          <p:cNvGrpSpPr/>
          <p:nvPr/>
        </p:nvGrpSpPr>
        <p:grpSpPr>
          <a:xfrm>
            <a:off x="533396" y="4511055"/>
            <a:ext cx="5168307" cy="4281952"/>
            <a:chOff x="533396" y="4511055"/>
            <a:chExt cx="5168307" cy="4281952"/>
          </a:xfrm>
        </p:grpSpPr>
        <p:graphicFrame>
          <p:nvGraphicFramePr>
            <p:cNvPr id="14" name="Chart 13"/>
            <p:cNvGraphicFramePr/>
            <p:nvPr/>
          </p:nvGraphicFramePr>
          <p:xfrm>
            <a:off x="533396" y="4511055"/>
            <a:ext cx="5168307" cy="4281952"/>
          </p:xfrm>
          <a:graphic>
            <a:graphicData uri="http://schemas.openxmlformats.org/drawingml/2006/chart">
              <c:chart xmlns:c="http://schemas.openxmlformats.org/drawingml/2006/chart" xmlns:r="http://schemas.openxmlformats.org/officeDocument/2006/relationships" r:id="rId6"/>
            </a:graphicData>
          </a:graphic>
        </p:graphicFrame>
        <p:sp>
          <p:nvSpPr>
            <p:cNvPr id="15" name="TextBox 12"/>
            <p:cNvSpPr txBox="1"/>
            <p:nvPr/>
          </p:nvSpPr>
          <p:spPr>
            <a:xfrm>
              <a:off x="2221059" y="6305446"/>
              <a:ext cx="1699183" cy="34658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0" cap="none" spc="0" baseline="0">
                  <a:solidFill>
                    <a:srgbClr val="000000"/>
                  </a:solidFill>
                  <a:uFillTx/>
                  <a:latin typeface="Avenir Next" pitchFamily="34"/>
                </a:rPr>
                <a:t>ETHNICITY</a:t>
              </a:r>
            </a:p>
          </p:txBody>
        </p:sp>
      </p:grpSp>
      <p:sp>
        <p:nvSpPr>
          <p:cNvPr id="16" name="TextBox 12"/>
          <p:cNvSpPr txBox="1"/>
          <p:nvPr/>
        </p:nvSpPr>
        <p:spPr>
          <a:xfrm>
            <a:off x="7918155" y="3168862"/>
            <a:ext cx="1066803"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Avenir Next" pitchFamily="34"/>
              </a:rPr>
              <a:t>AGE</a:t>
            </a:r>
          </a:p>
        </p:txBody>
      </p:sp>
      <p:pic>
        <p:nvPicPr>
          <p:cNvPr id="17" name="Picture 15" descr="A picture containing clock, drawing&#10;&#10;Description automatically generated"/>
          <p:cNvPicPr>
            <a:picLocks noChangeAspect="1"/>
          </p:cNvPicPr>
          <p:nvPr/>
        </p:nvPicPr>
        <p:blipFill>
          <a:blip r:embed="rId7"/>
          <a:stretch>
            <a:fillRect/>
          </a:stretch>
        </p:blipFill>
        <p:spPr>
          <a:xfrm>
            <a:off x="13724741" y="7758949"/>
            <a:ext cx="3578303" cy="1090074"/>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name="Slide7">
    <p:bg>
      <p:bgPr>
        <a:solidFill>
          <a:srgbClr val="F4F5F7"/>
        </a:solidFill>
        <a:effectLst/>
      </p:bgPr>
    </p:bg>
    <p:spTree>
      <p:nvGrpSpPr>
        <p:cNvPr id="1" name=""/>
        <p:cNvGrpSpPr/>
        <p:nvPr/>
      </p:nvGrpSpPr>
      <p:grpSpPr>
        <a:xfrm>
          <a:off x="0" y="0"/>
          <a:ext cx="0" cy="0"/>
          <a:chOff x="0" y="0"/>
          <a:chExt cx="0" cy="0"/>
        </a:xfrm>
      </p:grpSpPr>
      <p:sp>
        <p:nvSpPr>
          <p:cNvPr id="2" name="TextBox 2"/>
          <p:cNvSpPr txBox="1"/>
          <p:nvPr/>
        </p:nvSpPr>
        <p:spPr>
          <a:xfrm>
            <a:off x="10090714" y="770738"/>
            <a:ext cx="7168585" cy="1095378"/>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ts val="8640"/>
              </a:lnSpc>
              <a:spcBef>
                <a:spcPts val="0"/>
              </a:spcBef>
              <a:spcAft>
                <a:spcPts val="0"/>
              </a:spcAft>
              <a:buNone/>
              <a:tabLst/>
              <a:defRPr sz="1800" b="0" i="0" u="none" strike="noStrike" kern="0" cap="none" spc="0" baseline="0">
                <a:solidFill>
                  <a:srgbClr val="000000"/>
                </a:solidFill>
                <a:uFillTx/>
              </a:defRPr>
            </a:pPr>
            <a:r>
              <a:rPr lang="en-US" sz="6600" b="0" i="0" u="none" strike="noStrike" kern="1200" cap="none" spc="72" baseline="0">
                <a:solidFill>
                  <a:srgbClr val="0E586E"/>
                </a:solidFill>
                <a:uFillTx/>
                <a:latin typeface="Avenir Next" pitchFamily="34"/>
              </a:rPr>
              <a:t>Expectations</a:t>
            </a:r>
          </a:p>
        </p:txBody>
      </p:sp>
      <p:pic>
        <p:nvPicPr>
          <p:cNvPr id="3" name="Picture 21" descr="A picture containing drawing&#10;&#10;Description automatically generated"/>
          <p:cNvPicPr>
            <a:picLocks noChangeAspect="1"/>
          </p:cNvPicPr>
          <p:nvPr/>
        </p:nvPicPr>
        <p:blipFill>
          <a:blip r:embed="rId3"/>
          <a:stretch>
            <a:fillRect/>
          </a:stretch>
        </p:blipFill>
        <p:spPr>
          <a:xfrm flipH="1">
            <a:off x="14325603" y="7797509"/>
            <a:ext cx="1540581" cy="1460790"/>
          </a:xfrm>
          <a:prstGeom prst="rect">
            <a:avLst/>
          </a:prstGeom>
          <a:noFill/>
          <a:ln cap="flat">
            <a:noFill/>
          </a:ln>
        </p:spPr>
      </p:pic>
      <p:pic>
        <p:nvPicPr>
          <p:cNvPr id="4" name="Picture 23" descr="A close up of a sign&#10;&#10;Description automatically generated"/>
          <p:cNvPicPr>
            <a:picLocks noChangeAspect="1"/>
          </p:cNvPicPr>
          <p:nvPr/>
        </p:nvPicPr>
        <p:blipFill>
          <a:blip r:embed="rId4"/>
          <a:stretch>
            <a:fillRect/>
          </a:stretch>
        </p:blipFill>
        <p:spPr>
          <a:xfrm>
            <a:off x="16278057" y="7672346"/>
            <a:ext cx="1180572" cy="1585953"/>
          </a:xfrm>
          <a:prstGeom prst="rect">
            <a:avLst/>
          </a:prstGeom>
          <a:noFill/>
          <a:ln cap="flat">
            <a:noFill/>
          </a:ln>
        </p:spPr>
      </p:pic>
      <p:pic>
        <p:nvPicPr>
          <p:cNvPr id="5" name="Picture 25" descr="A close up of a sign&#10;&#10;Description automatically generated"/>
          <p:cNvPicPr>
            <a:picLocks noChangeAspect="1"/>
          </p:cNvPicPr>
          <p:nvPr/>
        </p:nvPicPr>
        <p:blipFill>
          <a:blip r:embed="rId5"/>
          <a:stretch>
            <a:fillRect/>
          </a:stretch>
        </p:blipFill>
        <p:spPr>
          <a:xfrm>
            <a:off x="14454030" y="5829300"/>
            <a:ext cx="1437345" cy="1547384"/>
          </a:xfrm>
          <a:prstGeom prst="rect">
            <a:avLst/>
          </a:prstGeom>
          <a:noFill/>
          <a:ln cap="flat">
            <a:noFill/>
          </a:ln>
        </p:spPr>
      </p:pic>
      <p:pic>
        <p:nvPicPr>
          <p:cNvPr id="6" name="Picture 27" descr="A picture containing drawing&#10;&#10;Description automatically generated"/>
          <p:cNvPicPr>
            <a:picLocks noChangeAspect="1"/>
          </p:cNvPicPr>
          <p:nvPr/>
        </p:nvPicPr>
        <p:blipFill>
          <a:blip r:embed="rId6"/>
          <a:stretch>
            <a:fillRect/>
          </a:stretch>
        </p:blipFill>
        <p:spPr>
          <a:xfrm>
            <a:off x="16278057" y="5829300"/>
            <a:ext cx="981242" cy="1352836"/>
          </a:xfrm>
          <a:prstGeom prst="rect">
            <a:avLst/>
          </a:prstGeom>
          <a:noFill/>
          <a:ln cap="flat">
            <a:noFill/>
          </a:ln>
        </p:spPr>
      </p:pic>
      <p:graphicFrame>
        <p:nvGraphicFramePr>
          <p:cNvPr id="7" name="Table 28"/>
          <p:cNvGraphicFramePr>
            <a:graphicFrameLocks noGrp="1"/>
          </p:cNvGraphicFramePr>
          <p:nvPr/>
        </p:nvGraphicFramePr>
        <p:xfrm>
          <a:off x="829369" y="1577906"/>
          <a:ext cx="12499098" cy="7930152"/>
        </p:xfrm>
        <a:graphic>
          <a:graphicData uri="http://schemas.openxmlformats.org/drawingml/2006/table">
            <a:tbl>
              <a:tblPr firstRow="1" bandRow="1">
                <a:effectLst/>
                <a:tableStyleId>{073A0DAA-6AF3-43AB-8588-CEC1D06C72B9}</a:tableStyleId>
              </a:tblPr>
              <a:tblGrid>
                <a:gridCol w="6249549"/>
                <a:gridCol w="6249549"/>
              </a:tblGrid>
              <a:tr h="577260">
                <a:tc>
                  <a:txBody>
                    <a:bodyPr/>
                    <a:lstStyle/>
                    <a:p>
                      <a:pPr lvl="0"/>
                      <a:r>
                        <a:rPr lang="en-US" sz="2800">
                          <a:solidFill>
                            <a:srgbClr val="0E586E"/>
                          </a:solidFill>
                          <a:latin typeface="Avenir Next" pitchFamily="34"/>
                        </a:rPr>
                        <a:t>LEARNERS</a:t>
                      </a:r>
                      <a:endParaRPr lang="en-US" sz="2800" b="1" i="0">
                        <a:solidFill>
                          <a:srgbClr val="0E586E"/>
                        </a:solidFill>
                        <a:latin typeface="Avenir Next" pitchFamily="34"/>
                      </a:endParaRPr>
                    </a:p>
                  </a:txBody>
                  <a:tcPr/>
                </a:tc>
                <a:tc>
                  <a:txBody>
                    <a:bodyPr/>
                    <a:lstStyle/>
                    <a:p>
                      <a:pPr lvl="0"/>
                      <a:r>
                        <a:rPr lang="en-US" sz="2800">
                          <a:solidFill>
                            <a:srgbClr val="0E586E"/>
                          </a:solidFill>
                          <a:latin typeface="Avenir Next" pitchFamily="34"/>
                        </a:rPr>
                        <a:t>INSTITUTIONS</a:t>
                      </a:r>
                      <a:endParaRPr lang="en-US" sz="2800" b="1" i="0">
                        <a:solidFill>
                          <a:srgbClr val="0E586E"/>
                        </a:solidFill>
                        <a:latin typeface="Avenir Next" pitchFamily="34"/>
                      </a:endParaRPr>
                    </a:p>
                  </a:txBody>
                  <a:tcPr/>
                </a:tc>
              </a:tr>
              <a:tr h="577260">
                <a:tc>
                  <a:txBody>
                    <a:bodyPr/>
                    <a:lstStyle/>
                    <a:p>
                      <a:pPr lvl="0"/>
                      <a:r>
                        <a:rPr lang="en-US" sz="2000" b="1">
                          <a:latin typeface="Avenir Next" pitchFamily="34"/>
                        </a:rPr>
                        <a:t>Responsibility</a:t>
                      </a:r>
                    </a:p>
                  </a:txBody>
                  <a:tcPr/>
                </a:tc>
                <a:tc>
                  <a:txBody>
                    <a:bodyPr/>
                    <a:lstStyle/>
                    <a:p>
                      <a:pPr lvl="0"/>
                      <a:endParaRPr lang="en-US" sz="2000">
                        <a:latin typeface="Avenir Next" pitchFamily="34"/>
                      </a:endParaRPr>
                    </a:p>
                  </a:txBody>
                  <a:tcPr/>
                </a:tc>
              </a:tr>
              <a:tr h="1299316">
                <a:tc>
                  <a:txBody>
                    <a:bodyPr/>
                    <a:lstStyle/>
                    <a:p>
                      <a:pPr lvl="0"/>
                      <a:r>
                        <a:rPr lang="en-NZ" sz="2000">
                          <a:latin typeface="Avenir Next" pitchFamily="34"/>
                        </a:rPr>
                        <a:t>Teachers -guide and motivate students to learn through engaging activities and varied pedagogical approaches. </a:t>
                      </a:r>
                    </a:p>
                    <a:p>
                      <a:pPr lvl="0"/>
                      <a:endParaRPr lang="en-US" sz="2000">
                        <a:latin typeface="Avenir Next" pitchFamily="34"/>
                      </a:endParaRPr>
                    </a:p>
                  </a:txBody>
                  <a:tcPr/>
                </a:tc>
                <a:tc>
                  <a:txBody>
                    <a:bodyPr/>
                    <a:lstStyle/>
                    <a:p>
                      <a:pPr lvl="0"/>
                      <a:r>
                        <a:rPr lang="en-NZ" sz="2000">
                          <a:latin typeface="Avenir Next" pitchFamily="34"/>
                        </a:rPr>
                        <a:t>Students - independent learners who are self-motivated and actively seek out help if they need it. </a:t>
                      </a:r>
                      <a:endParaRPr lang="en-US" sz="2000">
                        <a:latin typeface="Avenir Next" pitchFamily="34"/>
                      </a:endParaRPr>
                    </a:p>
                  </a:txBody>
                  <a:tcPr/>
                </a:tc>
              </a:tr>
              <a:tr h="577260">
                <a:tc>
                  <a:txBody>
                    <a:bodyPr/>
                    <a:lstStyle/>
                    <a:p>
                      <a:pPr lvl="0"/>
                      <a:r>
                        <a:rPr lang="en-NZ" sz="2000" b="1">
                          <a:latin typeface="Avenir Next" pitchFamily="34"/>
                        </a:rPr>
                        <a:t>Instructor Presence and Course Materials </a:t>
                      </a:r>
                      <a:endParaRPr lang="en-US" sz="2000" b="1">
                        <a:latin typeface="Avenir Next" pitchFamily="34"/>
                      </a:endParaRPr>
                    </a:p>
                  </a:txBody>
                  <a:tcPr/>
                </a:tc>
                <a:tc>
                  <a:txBody>
                    <a:bodyPr/>
                    <a:lstStyle/>
                    <a:p>
                      <a:pPr lvl="0"/>
                      <a:endParaRPr lang="en-US" sz="2000">
                        <a:latin typeface="Avenir Next" pitchFamily="34"/>
                      </a:endParaRPr>
                    </a:p>
                  </a:txBody>
                  <a:tcPr/>
                </a:tc>
              </a:tr>
              <a:tr h="999475">
                <a:tc>
                  <a:txBody>
                    <a:bodyPr/>
                    <a:lstStyle/>
                    <a:p>
                      <a:pPr lvl="0"/>
                      <a:r>
                        <a:rPr lang="en-NZ" sz="2000">
                          <a:latin typeface="Avenir Next" pitchFamily="34"/>
                        </a:rPr>
                        <a:t>Varied course materials will be used to deliver content</a:t>
                      </a:r>
                      <a:endParaRPr lang="en-US" sz="2000">
                        <a:latin typeface="Avenir Next" pitchFamily="34"/>
                      </a:endParaRPr>
                    </a:p>
                  </a:txBody>
                  <a:tcPr/>
                </a:tc>
                <a:tc>
                  <a:txBody>
                    <a:bodyPr/>
                    <a:lstStyle/>
                    <a:p>
                      <a:pPr lvl="0"/>
                      <a:r>
                        <a:rPr lang="en-NZ" sz="2000">
                          <a:latin typeface="Avenir Next" pitchFamily="34"/>
                        </a:rPr>
                        <a:t>Course content will be delivered mostly through text-based materials and asynchronous discussion boards. </a:t>
                      </a:r>
                      <a:endParaRPr lang="en-US" sz="2000">
                        <a:latin typeface="Avenir Next" pitchFamily="34"/>
                      </a:endParaRPr>
                    </a:p>
                  </a:txBody>
                  <a:tcPr/>
                </a:tc>
              </a:tr>
              <a:tr h="1299316">
                <a:tc>
                  <a:txBody>
                    <a:bodyPr/>
                    <a:lstStyle/>
                    <a:p>
                      <a:pPr lvl="0"/>
                      <a:r>
                        <a:rPr lang="en-NZ" sz="2000">
                          <a:latin typeface="Avenir Next" pitchFamily="34"/>
                        </a:rPr>
                        <a:t>Instructors - an active presence in the online environment and express “caring” through accessibility and time invested in the course. </a:t>
                      </a:r>
                      <a:endParaRPr lang="en-US" sz="2000">
                        <a:latin typeface="Avenir Next" pitchFamily="34"/>
                      </a:endParaRPr>
                    </a:p>
                  </a:txBody>
                  <a:tcPr/>
                </a:tc>
                <a:tc>
                  <a:txBody>
                    <a:bodyPr/>
                    <a:lstStyle/>
                    <a:p>
                      <a:pPr lvl="0"/>
                      <a:r>
                        <a:rPr lang="en-NZ" sz="2000">
                          <a:latin typeface="Avenir Next" pitchFamily="34"/>
                        </a:rPr>
                        <a:t>Instructors will play the role of “content manager” and “guide on the side.” </a:t>
                      </a:r>
                      <a:endParaRPr lang="en-US" sz="2000">
                        <a:latin typeface="Avenir Next" pitchFamily="34"/>
                      </a:endParaRPr>
                    </a:p>
                  </a:txBody>
                  <a:tcPr/>
                </a:tc>
              </a:tr>
              <a:tr h="577260">
                <a:tc>
                  <a:txBody>
                    <a:bodyPr/>
                    <a:lstStyle/>
                    <a:p>
                      <a:pPr lvl="0"/>
                      <a:r>
                        <a:rPr lang="en-NZ" sz="2000" b="1">
                          <a:latin typeface="Avenir Next" pitchFamily="34"/>
                        </a:rPr>
                        <a:t>Communication, Feedback, and Guidelines </a:t>
                      </a:r>
                      <a:endParaRPr lang="en-US" sz="2000" b="1">
                        <a:latin typeface="Avenir Next" pitchFamily="34"/>
                      </a:endParaRPr>
                    </a:p>
                  </a:txBody>
                  <a:tcPr/>
                </a:tc>
                <a:tc>
                  <a:txBody>
                    <a:bodyPr/>
                    <a:lstStyle/>
                    <a:p>
                      <a:pPr lvl="0"/>
                      <a:endParaRPr lang="en-US" sz="2000">
                        <a:latin typeface="Avenir Next" pitchFamily="34"/>
                      </a:endParaRPr>
                    </a:p>
                  </a:txBody>
                  <a:tcPr/>
                </a:tc>
              </a:tr>
              <a:tr h="999475">
                <a:tc>
                  <a:txBody>
                    <a:bodyPr/>
                    <a:lstStyle/>
                    <a:p>
                      <a:pPr lvl="0"/>
                      <a:r>
                        <a:rPr lang="en-NZ" sz="2000">
                          <a:latin typeface="Avenir Next" pitchFamily="34"/>
                        </a:rPr>
                        <a:t>Instructors - provide quick feedback via discussion board or email, including over the weekend. </a:t>
                      </a:r>
                      <a:endParaRPr lang="en-US" sz="2000">
                        <a:latin typeface="Avenir Next" pitchFamily="34"/>
                      </a:endParaRPr>
                    </a:p>
                  </a:txBody>
                  <a:tcPr/>
                </a:tc>
                <a:tc>
                  <a:txBody>
                    <a:bodyPr/>
                    <a:lstStyle/>
                    <a:p>
                      <a:pPr lvl="0"/>
                      <a:r>
                        <a:rPr lang="en-NZ" sz="2000">
                          <a:latin typeface="Avenir Next" pitchFamily="34"/>
                        </a:rPr>
                        <a:t>Instructors will not be “on call,” particularly over the weekend. </a:t>
                      </a:r>
                      <a:endParaRPr lang="en-US" sz="2000">
                        <a:latin typeface="Avenir Next" pitchFamily="34"/>
                      </a:endParaRPr>
                    </a:p>
                  </a:txBody>
                  <a:tcPr/>
                </a:tc>
              </a:tr>
              <a:tr h="999475">
                <a:tc>
                  <a:txBody>
                    <a:bodyPr/>
                    <a:lstStyle/>
                    <a:p>
                      <a:pPr lvl="0"/>
                      <a:r>
                        <a:rPr lang="en-NZ" sz="2000">
                          <a:latin typeface="Avenir Next" pitchFamily="34"/>
                        </a:rPr>
                        <a:t>Instructors - provide explicit information about assignments and exams, clear grading rubrics, and detailed feedback on graded assignments</a:t>
                      </a:r>
                      <a:endParaRPr lang="en-US" sz="2000">
                        <a:latin typeface="Avenir Next" pitchFamily="34"/>
                      </a:endParaRPr>
                    </a:p>
                  </a:txBody>
                  <a:tcPr/>
                </a:tc>
                <a:tc>
                  <a:txBody>
                    <a:bodyPr/>
                    <a:lstStyle/>
                    <a:p>
                      <a:pPr lvl="0"/>
                      <a:r>
                        <a:rPr lang="en-NZ" sz="2000">
                          <a:latin typeface="Avenir Next" pitchFamily="34"/>
                        </a:rPr>
                        <a:t>If students want more help, information, or feedback on assignments, they will seek it out</a:t>
                      </a:r>
                      <a:endParaRPr lang="en-US" sz="2000">
                        <a:latin typeface="Avenir Next" pitchFamily="34"/>
                      </a:endParaRPr>
                    </a:p>
                  </a:txBody>
                  <a:tcPr/>
                </a:tc>
              </a:tr>
            </a:tbl>
          </a:graphicData>
        </a:graphic>
      </p:graphicFrame>
      <p:sp>
        <p:nvSpPr>
          <p:cNvPr id="8" name="TextBox 2"/>
          <p:cNvSpPr txBox="1"/>
          <p:nvPr/>
        </p:nvSpPr>
        <p:spPr>
          <a:xfrm>
            <a:off x="10820396" y="9881536"/>
            <a:ext cx="6747385" cy="246220"/>
          </a:xfrm>
          <a:prstGeom prst="rect">
            <a:avLst/>
          </a:prstGeom>
          <a:noFill/>
          <a:ln cap="flat">
            <a:noFill/>
          </a:ln>
        </p:spPr>
        <p:txBody>
          <a:bodyPr vert="horz" wrap="square" lIns="91440" tIns="45720" rIns="91440" bIns="4572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0000"/>
                </a:solidFill>
                <a:uFillTx/>
                <a:latin typeface="Avenir Next" pitchFamily="34"/>
              </a:rPr>
              <a:t>CCRC Columbia University, Creating an effective online presence, March 2013</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Slide8">
    <p:bg>
      <p:bgPr>
        <a:solidFill>
          <a:srgbClr val="F4F5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1353803" y="1930398"/>
            <a:ext cx="5905496" cy="3937004"/>
          </a:xfrm>
          <a:prstGeom prst="rect">
            <a:avLst/>
          </a:prstGeom>
          <a:noFill/>
          <a:ln cap="flat">
            <a:noFill/>
          </a:ln>
        </p:spPr>
      </p:pic>
      <p:sp>
        <p:nvSpPr>
          <p:cNvPr id="3" name="TextBox 3"/>
          <p:cNvSpPr txBox="1"/>
          <p:nvPr/>
        </p:nvSpPr>
        <p:spPr>
          <a:xfrm>
            <a:off x="958144" y="1647821"/>
            <a:ext cx="9709858" cy="109537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8640"/>
              </a:lnSpc>
              <a:spcBef>
                <a:spcPts val="0"/>
              </a:spcBef>
              <a:spcAft>
                <a:spcPts val="0"/>
              </a:spcAft>
              <a:buNone/>
              <a:tabLst/>
              <a:defRPr sz="1800" b="0" i="0" u="none" strike="noStrike" kern="0" cap="none" spc="0" baseline="0">
                <a:solidFill>
                  <a:srgbClr val="000000"/>
                </a:solidFill>
                <a:uFillTx/>
              </a:defRPr>
            </a:pPr>
            <a:r>
              <a:rPr lang="en-US" sz="7200" b="0" i="0" u="none" strike="noStrike" kern="1200" cap="none" spc="72" baseline="0">
                <a:solidFill>
                  <a:srgbClr val="0E586E"/>
                </a:solidFill>
                <a:uFillTx/>
                <a:latin typeface="Avenir Next" pitchFamily="34"/>
              </a:rPr>
              <a:t>Role of the Facilitator</a:t>
            </a:r>
          </a:p>
        </p:txBody>
      </p:sp>
      <p:sp>
        <p:nvSpPr>
          <p:cNvPr id="4" name="AutoShape 4"/>
          <p:cNvSpPr/>
          <p:nvPr/>
        </p:nvSpPr>
        <p:spPr>
          <a:xfrm>
            <a:off x="16493645" y="9086932"/>
            <a:ext cx="765654" cy="171367"/>
          </a:xfrm>
          <a:prstGeom prst="rect">
            <a:avLst/>
          </a:prstGeom>
          <a:solidFill>
            <a:srgbClr val="35382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Calibri"/>
            </a:endParaRPr>
          </a:p>
        </p:txBody>
      </p:sp>
      <p:grpSp>
        <p:nvGrpSpPr>
          <p:cNvPr id="5" name="Group 5"/>
          <p:cNvGrpSpPr/>
          <p:nvPr/>
        </p:nvGrpSpPr>
        <p:grpSpPr>
          <a:xfrm>
            <a:off x="11416174" y="7208242"/>
            <a:ext cx="6275060" cy="907057"/>
            <a:chOff x="11416174" y="7208242"/>
            <a:chExt cx="6275060" cy="907057"/>
          </a:xfrm>
        </p:grpSpPr>
        <p:sp>
          <p:nvSpPr>
            <p:cNvPr id="6" name="TextBox 6"/>
            <p:cNvSpPr txBox="1"/>
            <p:nvPr/>
          </p:nvSpPr>
          <p:spPr>
            <a:xfrm>
              <a:off x="11416174" y="7208242"/>
              <a:ext cx="6275060" cy="451338"/>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384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160" baseline="0">
                  <a:solidFill>
                    <a:srgbClr val="000000"/>
                  </a:solidFill>
                  <a:uFillTx/>
                  <a:latin typeface="Raleway Bold"/>
                </a:rPr>
                <a:t>NOT THE SAGE ON THE STAGE</a:t>
              </a:r>
            </a:p>
          </p:txBody>
        </p:sp>
        <p:sp>
          <p:nvSpPr>
            <p:cNvPr id="7" name="TextBox 7"/>
            <p:cNvSpPr txBox="1"/>
            <p:nvPr/>
          </p:nvSpPr>
          <p:spPr>
            <a:xfrm>
              <a:off x="11416174" y="7799539"/>
              <a:ext cx="6275060" cy="315760"/>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56" baseline="0">
                  <a:solidFill>
                    <a:srgbClr val="35382F"/>
                  </a:solidFill>
                  <a:uFillTx/>
                  <a:latin typeface="Raleway"/>
                </a:rPr>
                <a:t> </a:t>
              </a:r>
            </a:p>
          </p:txBody>
        </p:sp>
      </p:grpSp>
      <p:sp>
        <p:nvSpPr>
          <p:cNvPr id="8" name="AutoShape 8"/>
          <p:cNvSpPr/>
          <p:nvPr/>
        </p:nvSpPr>
        <p:spPr>
          <a:xfrm>
            <a:off x="1028700" y="1028700"/>
            <a:ext cx="9639303" cy="38103"/>
          </a:xfrm>
          <a:prstGeom prst="rect">
            <a:avLst/>
          </a:prstGeom>
          <a:solidFill>
            <a:srgbClr val="35382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Calibri"/>
            </a:endParaRPr>
          </a:p>
        </p:txBody>
      </p:sp>
      <p:pic>
        <p:nvPicPr>
          <p:cNvPr id="9" name="Ink 13"/>
          <p:cNvPicPr>
            <a:picLocks noChangeAspect="1"/>
          </p:cNvPicPr>
          <p:nvPr/>
        </p:nvPicPr>
        <p:blipFill>
          <a:blip r:embed="rId4"/>
          <a:stretch>
            <a:fillRect/>
          </a:stretch>
        </p:blipFill>
        <p:spPr>
          <a:xfrm>
            <a:off x="11416174" y="1755218"/>
            <a:ext cx="5854317" cy="4276081"/>
          </a:xfrm>
          <a:prstGeom prst="rect">
            <a:avLst/>
          </a:prstGeom>
          <a:noFill/>
          <a:ln cap="flat">
            <a:noFill/>
          </a:ln>
        </p:spPr>
      </p:pic>
      <p:pic>
        <p:nvPicPr>
          <p:cNvPr id="10" name="Ink 16"/>
          <p:cNvPicPr>
            <a:picLocks noChangeAspect="1"/>
          </p:cNvPicPr>
          <p:nvPr/>
        </p:nvPicPr>
        <p:blipFill>
          <a:blip r:embed="rId5"/>
          <a:stretch>
            <a:fillRect/>
          </a:stretch>
        </p:blipFill>
        <p:spPr>
          <a:xfrm>
            <a:off x="11305294" y="1828653"/>
            <a:ext cx="6337441" cy="4073761"/>
          </a:xfrm>
          <a:prstGeom prst="rect">
            <a:avLst/>
          </a:prstGeom>
          <a:noFill/>
          <a:ln cap="flat">
            <a:noFill/>
          </a:ln>
        </p:spPr>
      </p:pic>
      <p:sp>
        <p:nvSpPr>
          <p:cNvPr id="11" name="TextBox 8"/>
          <p:cNvSpPr txBox="1"/>
          <p:nvPr/>
        </p:nvSpPr>
        <p:spPr>
          <a:xfrm>
            <a:off x="1028700" y="3314700"/>
            <a:ext cx="9029700" cy="5386090"/>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Avenir Next" pitchFamily="34"/>
              </a:rPr>
              <a:t>Supports learners</a:t>
            </a:r>
          </a:p>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Avenir Next" pitchFamily="34"/>
              </a:rPr>
              <a:t>Guides them through their studies</a:t>
            </a:r>
          </a:p>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Avenir Next" pitchFamily="34"/>
              </a:rPr>
              <a:t>Encourages participation</a:t>
            </a:r>
          </a:p>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Avenir Next" pitchFamily="34"/>
              </a:rPr>
              <a:t>Motivates and encourages</a:t>
            </a:r>
          </a:p>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Avenir Next" pitchFamily="34"/>
              </a:rPr>
              <a:t>Uses own experience to help grow learners’ knowledge</a:t>
            </a:r>
          </a:p>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3200" b="0" i="0" u="none" strike="noStrike" kern="1200" cap="none" spc="0" baseline="0">
              <a:solidFill>
                <a:srgbClr val="000000"/>
              </a:solidFill>
              <a:uFillTx/>
              <a:latin typeface="Avenir Next" pitchFamily="34"/>
            </a:endParaRPr>
          </a:p>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3200" b="0" i="0" u="none" strike="noStrike" kern="1200" cap="none" spc="0" baseline="0">
              <a:solidFill>
                <a:srgbClr val="000000"/>
              </a:solidFill>
              <a:uFillTx/>
              <a:latin typeface="Avenir Next" pitchFamily="3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TextBox 3"/>
          <p:cNvSpPr txBox="1"/>
          <p:nvPr/>
        </p:nvSpPr>
        <p:spPr>
          <a:xfrm>
            <a:off x="996247" y="1992157"/>
            <a:ext cx="16682158" cy="1081067"/>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8640"/>
              </a:lnSpc>
              <a:spcBef>
                <a:spcPts val="0"/>
              </a:spcBef>
              <a:spcAft>
                <a:spcPts val="0"/>
              </a:spcAft>
              <a:buNone/>
              <a:tabLst/>
              <a:defRPr sz="1800" b="0" i="0" u="none" strike="noStrike" kern="0" cap="none" spc="0" baseline="0">
                <a:solidFill>
                  <a:srgbClr val="000000"/>
                </a:solidFill>
                <a:uFillTx/>
              </a:defRPr>
            </a:pPr>
            <a:r>
              <a:rPr lang="en-US" sz="6600" b="0" i="0" u="none" strike="noStrike" kern="1200" cap="none" spc="72" baseline="0">
                <a:solidFill>
                  <a:srgbClr val="0E586E"/>
                </a:solidFill>
                <a:uFillTx/>
                <a:latin typeface="Avenir Next" pitchFamily="34"/>
              </a:rPr>
              <a:t>The challenges of  transactional distance</a:t>
            </a:r>
          </a:p>
        </p:txBody>
      </p:sp>
      <p:sp>
        <p:nvSpPr>
          <p:cNvPr id="3" name="AutoShape 23"/>
          <p:cNvSpPr/>
          <p:nvPr/>
        </p:nvSpPr>
        <p:spPr>
          <a:xfrm>
            <a:off x="1028700" y="1028700"/>
            <a:ext cx="7734296" cy="38103"/>
          </a:xfrm>
          <a:prstGeom prst="rect">
            <a:avLst/>
          </a:prstGeom>
          <a:solidFill>
            <a:srgbClr val="35382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Calibri"/>
            </a:endParaRPr>
          </a:p>
        </p:txBody>
      </p:sp>
      <p:sp>
        <p:nvSpPr>
          <p:cNvPr id="4" name="AutoShape 24"/>
          <p:cNvSpPr/>
          <p:nvPr/>
        </p:nvSpPr>
        <p:spPr>
          <a:xfrm>
            <a:off x="1028700" y="9206901"/>
            <a:ext cx="765654" cy="171367"/>
          </a:xfrm>
          <a:prstGeom prst="rect">
            <a:avLst/>
          </a:prstGeom>
          <a:solidFill>
            <a:srgbClr val="35382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Calibri"/>
            </a:endParaRPr>
          </a:p>
        </p:txBody>
      </p:sp>
      <p:sp>
        <p:nvSpPr>
          <p:cNvPr id="5" name="AutoShape 25"/>
          <p:cNvSpPr/>
          <p:nvPr/>
        </p:nvSpPr>
        <p:spPr>
          <a:xfrm>
            <a:off x="4776743" y="7269480"/>
            <a:ext cx="4229099" cy="3543299"/>
          </a:xfrm>
          <a:prstGeom prst="rect">
            <a:avLst/>
          </a:prstGeom>
          <a:solidFill>
            <a:srgbClr val="35382F">
              <a:alpha val="4705"/>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Calibri"/>
            </a:endParaRPr>
          </a:p>
        </p:txBody>
      </p:sp>
      <p:pic>
        <p:nvPicPr>
          <p:cNvPr id="6" name="Picture 25" descr="A screenshot of a cell phone&#10;&#10;Description automatically generated"/>
          <p:cNvPicPr>
            <a:picLocks noChangeAspect="1"/>
          </p:cNvPicPr>
          <p:nvPr/>
        </p:nvPicPr>
        <p:blipFill>
          <a:blip r:embed="rId3">
            <a:alphaModFix/>
          </a:blip>
          <a:stretch>
            <a:fillRect/>
          </a:stretch>
        </p:blipFill>
        <p:spPr>
          <a:xfrm>
            <a:off x="4495803" y="4702558"/>
            <a:ext cx="12942664" cy="4338571"/>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name="Slide27">
    <p:spTree>
      <p:nvGrpSpPr>
        <p:cNvPr id="1" name=""/>
        <p:cNvGrpSpPr/>
        <p:nvPr/>
      </p:nvGrpSpPr>
      <p:grpSpPr>
        <a:xfrm>
          <a:off x="0" y="0"/>
          <a:ext cx="0" cy="0"/>
          <a:chOff x="0" y="0"/>
          <a:chExt cx="0" cy="0"/>
        </a:xfrm>
      </p:grpSpPr>
      <p:sp>
        <p:nvSpPr>
          <p:cNvPr id="2" name="TextBox 2"/>
          <p:cNvSpPr txBox="1"/>
          <p:nvPr/>
        </p:nvSpPr>
        <p:spPr>
          <a:xfrm>
            <a:off x="1028700" y="774954"/>
            <a:ext cx="16725903" cy="1081067"/>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8640"/>
              </a:lnSpc>
              <a:spcBef>
                <a:spcPts val="0"/>
              </a:spcBef>
              <a:spcAft>
                <a:spcPts val="0"/>
              </a:spcAft>
              <a:buNone/>
              <a:tabLst/>
              <a:defRPr sz="1800" b="0" i="0" u="none" strike="noStrike" kern="0" cap="none" spc="0" baseline="0">
                <a:solidFill>
                  <a:srgbClr val="000000"/>
                </a:solidFill>
                <a:uFillTx/>
              </a:defRPr>
            </a:pPr>
            <a:r>
              <a:rPr lang="en-GB" sz="6600" b="0" i="0" u="none" strike="noStrike" kern="1200" cap="none" spc="72" baseline="0">
                <a:solidFill>
                  <a:srgbClr val="0E586E"/>
                </a:solidFill>
                <a:uFillTx/>
                <a:latin typeface="Avenir Next" pitchFamily="34"/>
              </a:rPr>
              <a:t>Establishing a facilitator presence</a:t>
            </a:r>
          </a:p>
        </p:txBody>
      </p:sp>
      <p:sp>
        <p:nvSpPr>
          <p:cNvPr id="3" name="AutoShape 3"/>
          <p:cNvSpPr/>
          <p:nvPr/>
        </p:nvSpPr>
        <p:spPr>
          <a:xfrm>
            <a:off x="1028700" y="5687385"/>
            <a:ext cx="4764536" cy="3570914"/>
          </a:xfrm>
          <a:prstGeom prst="rect">
            <a:avLst/>
          </a:prstGeom>
          <a:solidFill>
            <a:srgbClr val="171710">
              <a:alpha val="4705"/>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Calibri"/>
            </a:endParaRPr>
          </a:p>
        </p:txBody>
      </p:sp>
      <p:grpSp>
        <p:nvGrpSpPr>
          <p:cNvPr id="4" name="Group 4"/>
          <p:cNvGrpSpPr/>
          <p:nvPr/>
        </p:nvGrpSpPr>
        <p:grpSpPr>
          <a:xfrm>
            <a:off x="1256275" y="6455307"/>
            <a:ext cx="4321052" cy="2242831"/>
            <a:chOff x="1256275" y="6455307"/>
            <a:chExt cx="4321052" cy="2242831"/>
          </a:xfrm>
        </p:grpSpPr>
        <p:sp>
          <p:nvSpPr>
            <p:cNvPr id="5" name="TextBox 5"/>
            <p:cNvSpPr txBox="1"/>
            <p:nvPr/>
          </p:nvSpPr>
          <p:spPr>
            <a:xfrm>
              <a:off x="1256275" y="6455307"/>
              <a:ext cx="4321052" cy="62132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5100"/>
                </a:lnSpc>
                <a:spcBef>
                  <a:spcPts val="0"/>
                </a:spcBef>
                <a:spcAft>
                  <a:spcPts val="0"/>
                </a:spcAft>
                <a:buNone/>
                <a:tabLst/>
                <a:defRPr sz="1800" b="0" i="0" u="none" strike="noStrike" kern="0" cap="none" spc="0" baseline="0">
                  <a:solidFill>
                    <a:srgbClr val="000000"/>
                  </a:solidFill>
                  <a:uFillTx/>
                </a:defRPr>
              </a:pPr>
              <a:r>
                <a:rPr lang="en-US" sz="3400" b="0" i="0" u="none" strike="noStrike" kern="1200" cap="none" spc="170" baseline="0">
                  <a:solidFill>
                    <a:srgbClr val="171710"/>
                  </a:solidFill>
                  <a:uFillTx/>
                  <a:latin typeface="Avenir Next Medium" pitchFamily="34"/>
                </a:rPr>
                <a:t>Teaching</a:t>
              </a:r>
            </a:p>
          </p:txBody>
        </p:sp>
        <p:sp>
          <p:nvSpPr>
            <p:cNvPr id="6" name="TextBox 6"/>
            <p:cNvSpPr txBox="1"/>
            <p:nvPr/>
          </p:nvSpPr>
          <p:spPr>
            <a:xfrm>
              <a:off x="1256275" y="7230810"/>
              <a:ext cx="4321052" cy="146732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39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170" baseline="0">
                  <a:solidFill>
                    <a:srgbClr val="171710"/>
                  </a:solidFill>
                  <a:uFillTx/>
                  <a:latin typeface="Avenir Next Medium" pitchFamily="34"/>
                </a:rPr>
                <a:t>Facilitating, direct instruction, extending learning, assessing work</a:t>
              </a:r>
              <a:endParaRPr lang="en-US" sz="2400" b="0" i="0" u="none" strike="noStrike" kern="1200" cap="none" spc="26" baseline="0">
                <a:solidFill>
                  <a:srgbClr val="171710"/>
                </a:solidFill>
                <a:uFillTx/>
                <a:latin typeface="Aileron Regular"/>
              </a:endParaRPr>
            </a:p>
          </p:txBody>
        </p:sp>
      </p:grpSp>
      <p:pic>
        <p:nvPicPr>
          <p:cNvPr id="7"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28700" y="3519671"/>
            <a:ext cx="4776212" cy="2696227"/>
          </a:xfrm>
          <a:prstGeom prst="rect">
            <a:avLst/>
          </a:prstGeom>
          <a:noFill/>
          <a:ln cap="flat">
            <a:noFill/>
          </a:ln>
        </p:spPr>
      </p:pic>
      <p:sp>
        <p:nvSpPr>
          <p:cNvPr id="8" name="AutoShape 8"/>
          <p:cNvSpPr/>
          <p:nvPr/>
        </p:nvSpPr>
        <p:spPr>
          <a:xfrm>
            <a:off x="6767565" y="5687385"/>
            <a:ext cx="4764536" cy="3570914"/>
          </a:xfrm>
          <a:prstGeom prst="rect">
            <a:avLst/>
          </a:prstGeom>
          <a:solidFill>
            <a:srgbClr val="171710">
              <a:alpha val="4705"/>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Calibri"/>
            </a:endParaRPr>
          </a:p>
        </p:txBody>
      </p:sp>
      <p:grpSp>
        <p:nvGrpSpPr>
          <p:cNvPr id="9" name="Group 9"/>
          <p:cNvGrpSpPr/>
          <p:nvPr/>
        </p:nvGrpSpPr>
        <p:grpSpPr>
          <a:xfrm>
            <a:off x="6995141" y="6455307"/>
            <a:ext cx="4321052" cy="2243215"/>
            <a:chOff x="6995141" y="6455307"/>
            <a:chExt cx="4321052" cy="2243215"/>
          </a:xfrm>
        </p:grpSpPr>
        <p:sp>
          <p:nvSpPr>
            <p:cNvPr id="10" name="TextBox 10"/>
            <p:cNvSpPr txBox="1"/>
            <p:nvPr/>
          </p:nvSpPr>
          <p:spPr>
            <a:xfrm>
              <a:off x="6995141" y="6455307"/>
              <a:ext cx="4321052" cy="62132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5100"/>
                </a:lnSpc>
                <a:spcBef>
                  <a:spcPts val="0"/>
                </a:spcBef>
                <a:spcAft>
                  <a:spcPts val="0"/>
                </a:spcAft>
                <a:buNone/>
                <a:tabLst/>
                <a:defRPr sz="1800" b="0" i="0" u="none" strike="noStrike" kern="0" cap="none" spc="0" baseline="0">
                  <a:solidFill>
                    <a:srgbClr val="000000"/>
                  </a:solidFill>
                  <a:uFillTx/>
                </a:defRPr>
              </a:pPr>
              <a:r>
                <a:rPr lang="en-US" sz="3400" b="0" i="0" u="none" strike="noStrike" kern="1200" cap="none" spc="170" baseline="0">
                  <a:solidFill>
                    <a:srgbClr val="171710"/>
                  </a:solidFill>
                  <a:uFillTx/>
                  <a:latin typeface="Avenir Next Medium" pitchFamily="34"/>
                </a:rPr>
                <a:t>Social</a:t>
              </a:r>
            </a:p>
          </p:txBody>
        </p:sp>
        <p:sp>
          <p:nvSpPr>
            <p:cNvPr id="11" name="TextBox 11"/>
            <p:cNvSpPr txBox="1"/>
            <p:nvPr/>
          </p:nvSpPr>
          <p:spPr>
            <a:xfrm>
              <a:off x="6995141" y="7230810"/>
              <a:ext cx="4321052" cy="146771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3900"/>
                </a:lnSpc>
                <a:spcBef>
                  <a:spcPts val="0"/>
                </a:spcBef>
                <a:spcAft>
                  <a:spcPts val="0"/>
                </a:spcAft>
                <a:buNone/>
                <a:tabLst/>
                <a:defRPr sz="1800" b="0" i="0" u="none" strike="noStrike" kern="0" cap="none" spc="0" baseline="0">
                  <a:solidFill>
                    <a:srgbClr val="000000"/>
                  </a:solidFill>
                  <a:uFillTx/>
                </a:defRPr>
              </a:pPr>
              <a:r>
                <a:rPr lang="en-NZ" sz="2400" b="0" i="0" u="none" strike="noStrike" kern="1200" cap="none" spc="0" baseline="0">
                  <a:solidFill>
                    <a:srgbClr val="000000"/>
                  </a:solidFill>
                  <a:uFillTx/>
                  <a:latin typeface="Avenir Next" pitchFamily="34"/>
                </a:rPr>
                <a:t>Being connected and interacting  with other human beings as “real people”</a:t>
              </a:r>
              <a:endParaRPr lang="en-US" sz="3600" b="0" i="0" u="none" strike="noStrike" kern="1200" cap="none" spc="170" baseline="0">
                <a:solidFill>
                  <a:srgbClr val="171710"/>
                </a:solidFill>
                <a:uFillTx/>
                <a:latin typeface="Avenir Next" pitchFamily="34"/>
              </a:endParaRPr>
            </a:p>
          </p:txBody>
        </p:sp>
      </p:grpSp>
      <p:pic>
        <p:nvPicPr>
          <p:cNvPr id="12" name="Picture 1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755898" y="3519671"/>
            <a:ext cx="4776212" cy="2696227"/>
          </a:xfrm>
          <a:prstGeom prst="rect">
            <a:avLst/>
          </a:prstGeom>
          <a:noFill/>
          <a:ln cap="flat">
            <a:noFill/>
          </a:ln>
        </p:spPr>
      </p:pic>
      <p:pic>
        <p:nvPicPr>
          <p:cNvPr id="13" name="Picture 1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2483087" y="3519671"/>
            <a:ext cx="4776212" cy="2696227"/>
          </a:xfrm>
          <a:prstGeom prst="rect">
            <a:avLst/>
          </a:prstGeom>
          <a:noFill/>
          <a:ln cap="flat">
            <a:noFill/>
          </a:ln>
        </p:spPr>
      </p:pic>
      <p:sp>
        <p:nvSpPr>
          <p:cNvPr id="14" name="AutoShape 14"/>
          <p:cNvSpPr/>
          <p:nvPr/>
        </p:nvSpPr>
        <p:spPr>
          <a:xfrm>
            <a:off x="12483087" y="5687385"/>
            <a:ext cx="4764536" cy="3570914"/>
          </a:xfrm>
          <a:prstGeom prst="rect">
            <a:avLst/>
          </a:prstGeom>
          <a:solidFill>
            <a:srgbClr val="171710">
              <a:alpha val="4705"/>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Calibri"/>
            </a:endParaRPr>
          </a:p>
        </p:txBody>
      </p:sp>
      <p:grpSp>
        <p:nvGrpSpPr>
          <p:cNvPr id="15" name="Group 15"/>
          <p:cNvGrpSpPr/>
          <p:nvPr/>
        </p:nvGrpSpPr>
        <p:grpSpPr>
          <a:xfrm>
            <a:off x="12710672" y="6455307"/>
            <a:ext cx="4321052" cy="2258604"/>
            <a:chOff x="12710672" y="6455307"/>
            <a:chExt cx="4321052" cy="2258604"/>
          </a:xfrm>
        </p:grpSpPr>
        <p:sp>
          <p:nvSpPr>
            <p:cNvPr id="16" name="TextBox 16"/>
            <p:cNvSpPr txBox="1"/>
            <p:nvPr/>
          </p:nvSpPr>
          <p:spPr>
            <a:xfrm>
              <a:off x="12710672" y="6455307"/>
              <a:ext cx="4321052" cy="62132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5100"/>
                </a:lnSpc>
                <a:spcBef>
                  <a:spcPts val="0"/>
                </a:spcBef>
                <a:spcAft>
                  <a:spcPts val="0"/>
                </a:spcAft>
                <a:buNone/>
                <a:tabLst/>
                <a:defRPr sz="1800" b="0" i="0" u="none" strike="noStrike" kern="0" cap="none" spc="0" baseline="0">
                  <a:solidFill>
                    <a:srgbClr val="000000"/>
                  </a:solidFill>
                  <a:uFillTx/>
                </a:defRPr>
              </a:pPr>
              <a:r>
                <a:rPr lang="en-US" sz="3400" b="0" i="0" u="none" strike="noStrike" kern="1200" cap="none" spc="170" baseline="0">
                  <a:solidFill>
                    <a:srgbClr val="171710"/>
                  </a:solidFill>
                  <a:uFillTx/>
                  <a:latin typeface="Avenir Next Medium" pitchFamily="34"/>
                </a:rPr>
                <a:t>Cognitive</a:t>
              </a:r>
            </a:p>
          </p:txBody>
        </p:sp>
        <p:sp>
          <p:nvSpPr>
            <p:cNvPr id="17" name="TextBox 17"/>
            <p:cNvSpPr txBox="1"/>
            <p:nvPr/>
          </p:nvSpPr>
          <p:spPr>
            <a:xfrm>
              <a:off x="12710672" y="7230810"/>
              <a:ext cx="4321052" cy="1483101"/>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39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170" baseline="0">
                  <a:solidFill>
                    <a:srgbClr val="171710"/>
                  </a:solidFill>
                  <a:uFillTx/>
                  <a:latin typeface="Avenir Next Medium" pitchFamily="34"/>
                </a:rPr>
                <a:t>Focusing on learning, knowledge acquisition and application</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name="Slide30">
    <p:spTree>
      <p:nvGrpSpPr>
        <p:cNvPr id="1" name=""/>
        <p:cNvGrpSpPr/>
        <p:nvPr/>
      </p:nvGrpSpPr>
      <p:grpSpPr>
        <a:xfrm>
          <a:off x="0" y="0"/>
          <a:ext cx="0" cy="0"/>
          <a:chOff x="0" y="0"/>
          <a:chExt cx="0" cy="0"/>
        </a:xfrm>
      </p:grpSpPr>
      <p:sp>
        <p:nvSpPr>
          <p:cNvPr id="2" name="TextBox 2"/>
          <p:cNvSpPr txBox="1"/>
          <p:nvPr/>
        </p:nvSpPr>
        <p:spPr>
          <a:xfrm>
            <a:off x="457200" y="7208352"/>
            <a:ext cx="9677396" cy="2183934"/>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8640"/>
              </a:lnSpc>
              <a:spcBef>
                <a:spcPts val="0"/>
              </a:spcBef>
              <a:spcAft>
                <a:spcPts val="0"/>
              </a:spcAft>
              <a:buNone/>
              <a:tabLst/>
              <a:defRPr sz="1800" b="0" i="0" u="none" strike="noStrike" kern="0" cap="none" spc="0" baseline="0">
                <a:solidFill>
                  <a:srgbClr val="000000"/>
                </a:solidFill>
                <a:uFillTx/>
              </a:defRPr>
            </a:pPr>
            <a:r>
              <a:rPr lang="en-US" sz="6600" b="0" i="0" u="none" strike="noStrike" kern="1200" cap="none" spc="72" baseline="0">
                <a:solidFill>
                  <a:srgbClr val="0E586E"/>
                </a:solidFill>
                <a:uFillTx/>
                <a:latin typeface="Avenir Next" pitchFamily="34"/>
              </a:rPr>
              <a:t>Building effective communication</a:t>
            </a:r>
          </a:p>
        </p:txBody>
      </p:sp>
      <p:grpSp>
        <p:nvGrpSpPr>
          <p:cNvPr id="3" name="Group 3"/>
          <p:cNvGrpSpPr/>
          <p:nvPr/>
        </p:nvGrpSpPr>
        <p:grpSpPr>
          <a:xfrm>
            <a:off x="9794522" y="1707605"/>
            <a:ext cx="7423858" cy="7949006"/>
            <a:chOff x="9794522" y="1707605"/>
            <a:chExt cx="7423858" cy="7949006"/>
          </a:xfrm>
        </p:grpSpPr>
        <p:sp>
          <p:nvSpPr>
            <p:cNvPr id="4" name="TextBox 4"/>
            <p:cNvSpPr txBox="1"/>
            <p:nvPr/>
          </p:nvSpPr>
          <p:spPr>
            <a:xfrm>
              <a:off x="9794522" y="1707605"/>
              <a:ext cx="7423858" cy="511679"/>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270" baseline="0">
                  <a:solidFill>
                    <a:srgbClr val="35382F"/>
                  </a:solidFill>
                  <a:uFillTx/>
                  <a:latin typeface="Avenir Next" pitchFamily="34"/>
                </a:rPr>
                <a:t>Regular communication</a:t>
              </a:r>
            </a:p>
          </p:txBody>
        </p:sp>
        <p:sp>
          <p:nvSpPr>
            <p:cNvPr id="5" name="TextBox 5"/>
            <p:cNvSpPr txBox="1"/>
            <p:nvPr/>
          </p:nvSpPr>
          <p:spPr>
            <a:xfrm>
              <a:off x="9794522" y="2355951"/>
              <a:ext cx="7423858" cy="214289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r>
                <a:rPr lang="en-NZ" sz="2400" b="0" i="0" u="none" strike="noStrike" kern="1200" cap="none" spc="56" baseline="0">
                  <a:solidFill>
                    <a:srgbClr val="35382F"/>
                  </a:solidFill>
                  <a:uFillTx/>
                  <a:latin typeface="Avenir Next" pitchFamily="34"/>
                </a:rPr>
                <a:t>Three postings per week</a:t>
              </a:r>
            </a:p>
            <a:p>
              <a:pPr marL="342900" marR="0" lvl="0" indent="-342900" algn="l" defTabSz="914400" rtl="0" fontAlgn="auto" hangingPunct="1">
                <a:lnSpc>
                  <a:spcPts val="42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NZ" sz="2400" b="0" i="0" u="none" strike="noStrike" kern="1200" cap="none" spc="270" baseline="0">
                  <a:solidFill>
                    <a:srgbClr val="35382F"/>
                  </a:solidFill>
                  <a:uFillTx/>
                  <a:latin typeface="Avenir Next" pitchFamily="34"/>
                </a:rPr>
                <a:t>Set the scene</a:t>
              </a:r>
            </a:p>
            <a:p>
              <a:pPr marL="342900" marR="0" lvl="0" indent="-342900" algn="l" defTabSz="914400" rtl="0" fontAlgn="auto" hangingPunct="1">
                <a:lnSpc>
                  <a:spcPts val="42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NZ" sz="2400" b="0" i="0" u="none" strike="noStrike" kern="1200" cap="none" spc="270" baseline="0">
                  <a:solidFill>
                    <a:srgbClr val="35382F"/>
                  </a:solidFill>
                  <a:uFillTx/>
                  <a:latin typeface="Avenir Next" pitchFamily="34"/>
                </a:rPr>
                <a:t>Add to knowledge gained</a:t>
              </a:r>
            </a:p>
            <a:p>
              <a:pPr marL="342900" marR="0" lvl="0" indent="-342900" algn="l" defTabSz="914400" rtl="0" fontAlgn="auto" hangingPunct="1">
                <a:lnSpc>
                  <a:spcPts val="42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NZ" sz="2400" b="0" i="0" u="none" strike="noStrike" kern="1200" cap="none" spc="270" baseline="0">
                  <a:solidFill>
                    <a:srgbClr val="35382F"/>
                  </a:solidFill>
                  <a:uFillTx/>
                  <a:latin typeface="Avenir Next" pitchFamily="34"/>
                </a:rPr>
                <a:t>Wrap-up and look forward</a:t>
              </a:r>
              <a:endParaRPr lang="en-US" sz="2400" b="0" i="0" u="none" strike="noStrike" kern="1200" cap="none" spc="270" baseline="0">
                <a:solidFill>
                  <a:srgbClr val="35382F"/>
                </a:solidFill>
                <a:uFillTx/>
                <a:latin typeface="Avenir Next" pitchFamily="34"/>
              </a:endParaRPr>
            </a:p>
          </p:txBody>
        </p:sp>
        <p:sp>
          <p:nvSpPr>
            <p:cNvPr id="6" name="TextBox 6"/>
            <p:cNvSpPr txBox="1"/>
            <p:nvPr/>
          </p:nvSpPr>
          <p:spPr>
            <a:xfrm>
              <a:off x="9794522" y="5074115"/>
              <a:ext cx="7423858" cy="215828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270" baseline="0">
                  <a:solidFill>
                    <a:srgbClr val="35382F"/>
                  </a:solidFill>
                  <a:uFillTx/>
                  <a:latin typeface="Avenir Next" pitchFamily="34"/>
                </a:rPr>
                <a:t>Share your knowledge</a:t>
              </a:r>
            </a:p>
            <a:p>
              <a:pPr marL="342900" marR="0" lvl="0" indent="-342900" algn="l" defTabSz="914400" rtl="0" fontAlgn="auto" hangingPunct="1">
                <a:lnSpc>
                  <a:spcPts val="42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mi-NZ" sz="2400" b="0" i="0" u="none" strike="noStrike" kern="1200" cap="none" spc="270" baseline="0">
                  <a:solidFill>
                    <a:srgbClr val="35382F"/>
                  </a:solidFill>
                  <a:uFillTx/>
                  <a:latin typeface="Avenir Next" pitchFamily="34"/>
                </a:rPr>
                <a:t>Give real life examples</a:t>
              </a:r>
            </a:p>
            <a:p>
              <a:pPr marL="342900" marR="0" lvl="0" indent="-342900" algn="l" defTabSz="914400" rtl="0" fontAlgn="auto" hangingPunct="1">
                <a:lnSpc>
                  <a:spcPts val="42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mi-NZ" sz="2400" b="0" i="0" u="none" strike="noStrike" kern="1200" cap="none" spc="270" baseline="0">
                  <a:solidFill>
                    <a:srgbClr val="35382F"/>
                  </a:solidFill>
                  <a:uFillTx/>
                  <a:latin typeface="Avenir Next" pitchFamily="34"/>
                </a:rPr>
                <a:t>Share stories</a:t>
              </a:r>
              <a:endParaRPr lang="en-US" sz="2400" b="0" i="0" u="none" strike="noStrike" kern="1200" cap="none" spc="270" baseline="0">
                <a:solidFill>
                  <a:srgbClr val="35382F"/>
                </a:solidFill>
                <a:uFillTx/>
                <a:latin typeface="Avenir Next" pitchFamily="34"/>
              </a:endParaRPr>
            </a:p>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endParaRPr lang="en-US" sz="3600" b="1" i="0" u="none" strike="noStrike" kern="1200" cap="none" spc="270" baseline="0">
                <a:solidFill>
                  <a:srgbClr val="35382F"/>
                </a:solidFill>
                <a:uFillTx/>
                <a:latin typeface="Avenir Next" pitchFamily="34"/>
              </a:endParaRPr>
            </a:p>
          </p:txBody>
        </p:sp>
        <p:sp>
          <p:nvSpPr>
            <p:cNvPr id="7" name="TextBox 7"/>
            <p:cNvSpPr txBox="1"/>
            <p:nvPr/>
          </p:nvSpPr>
          <p:spPr>
            <a:xfrm>
              <a:off x="9794522" y="4859898"/>
              <a:ext cx="7423858" cy="54245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56" baseline="0">
                <a:solidFill>
                  <a:srgbClr val="35382F"/>
                </a:solidFill>
                <a:uFillTx/>
                <a:latin typeface="Avenir Next" pitchFamily="34"/>
              </a:endParaRPr>
            </a:p>
          </p:txBody>
        </p:sp>
        <p:sp>
          <p:nvSpPr>
            <p:cNvPr id="8" name="TextBox 8"/>
            <p:cNvSpPr txBox="1"/>
            <p:nvPr/>
          </p:nvSpPr>
          <p:spPr>
            <a:xfrm>
              <a:off x="9794522" y="6849980"/>
              <a:ext cx="7423858" cy="511679"/>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270" baseline="0">
                  <a:solidFill>
                    <a:srgbClr val="35382F"/>
                  </a:solidFill>
                  <a:uFillTx/>
                  <a:latin typeface="Avenir Next" pitchFamily="34"/>
                </a:rPr>
                <a:t>Personalise the learning</a:t>
              </a:r>
            </a:p>
          </p:txBody>
        </p:sp>
        <p:sp>
          <p:nvSpPr>
            <p:cNvPr id="9" name="TextBox 9"/>
            <p:cNvSpPr txBox="1"/>
            <p:nvPr/>
          </p:nvSpPr>
          <p:spPr>
            <a:xfrm>
              <a:off x="9794522" y="7498326"/>
              <a:ext cx="7423858" cy="2158285"/>
            </a:xfrm>
            <a:prstGeom prst="rect">
              <a:avLst/>
            </a:prstGeom>
            <a:noFill/>
            <a:ln cap="flat">
              <a:noFill/>
            </a:ln>
          </p:spPr>
          <p:txBody>
            <a:bodyPr vert="horz" wrap="square" lIns="0" tIns="0" rIns="0" bIns="0" anchor="t" anchorCtr="0" compatLnSpc="1">
              <a:spAutoFit/>
            </a:bodyPr>
            <a:lstStyle/>
            <a:p>
              <a:pPr marL="342900" marR="0" lvl="0" indent="-342900" algn="l" defTabSz="914400" rtl="0" fontAlgn="auto" hangingPunct="1">
                <a:lnSpc>
                  <a:spcPts val="42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270" baseline="0">
                  <a:solidFill>
                    <a:srgbClr val="35382F"/>
                  </a:solidFill>
                  <a:uFillTx/>
                  <a:latin typeface="Avenir Next" pitchFamily="34"/>
                </a:rPr>
                <a:t>Share your personality</a:t>
              </a:r>
            </a:p>
            <a:p>
              <a:pPr marL="342900" marR="0" lvl="0" indent="-342900" algn="l" defTabSz="914400" rtl="0" fontAlgn="auto" hangingPunct="1">
                <a:lnSpc>
                  <a:spcPts val="42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270" baseline="0">
                  <a:solidFill>
                    <a:srgbClr val="35382F"/>
                  </a:solidFill>
                  <a:uFillTx/>
                  <a:latin typeface="Avenir Next" pitchFamily="34"/>
                </a:rPr>
                <a:t>Encourage dialogue with and between learners</a:t>
              </a:r>
            </a:p>
            <a:p>
              <a:pPr marL="0" marR="0" lvl="0" indent="0" algn="l" defTabSz="914400" rtl="0" fontAlgn="auto" hangingPunct="1">
                <a:lnSpc>
                  <a:spcPts val="42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56" baseline="0">
                <a:solidFill>
                  <a:srgbClr val="35382F"/>
                </a:solidFill>
                <a:uFillTx/>
                <a:latin typeface="Avenir Next" pitchFamily="34"/>
              </a:endParaRPr>
            </a:p>
          </p:txBody>
        </p:sp>
      </p:grpSp>
      <p:pic>
        <p:nvPicPr>
          <p:cNvPr id="10" name="Picture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09603" y="1975140"/>
            <a:ext cx="8284445" cy="4118247"/>
          </a:xfrm>
          <a:prstGeom prst="rect">
            <a:avLst/>
          </a:prstGeom>
          <a:noFill/>
          <a:ln cap="flat">
            <a:noFill/>
          </a:ln>
        </p:spPr>
      </p:pic>
      <p:sp>
        <p:nvSpPr>
          <p:cNvPr id="11" name="AutoShape 11"/>
          <p:cNvSpPr/>
          <p:nvPr/>
        </p:nvSpPr>
        <p:spPr>
          <a:xfrm>
            <a:off x="9753603" y="9220196"/>
            <a:ext cx="7505696" cy="38103"/>
          </a:xfrm>
          <a:prstGeom prst="rect">
            <a:avLst/>
          </a:prstGeom>
          <a:solidFill>
            <a:srgbClr val="35382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Calibri"/>
            </a:endParaRPr>
          </a:p>
        </p:txBody>
      </p:sp>
      <p:sp>
        <p:nvSpPr>
          <p:cNvPr id="12" name="Rectangle 12"/>
          <p:cNvSpPr/>
          <p:nvPr/>
        </p:nvSpPr>
        <p:spPr>
          <a:xfrm>
            <a:off x="775136" y="5574557"/>
            <a:ext cx="2529861" cy="307777"/>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FFFFFF"/>
                </a:solidFill>
                <a:uFillTx/>
                <a:latin typeface="Avenir Next" pitchFamily="34"/>
              </a:rPr>
              <a:t>Photo by bongkarn thanyakij</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name="Slide5">
    <p:bg>
      <p:bgPr>
        <a:solidFill>
          <a:srgbClr val="F4F5F7"/>
        </a:solidFill>
        <a:effectLst/>
      </p:bgPr>
    </p:bg>
    <p:spTree>
      <p:nvGrpSpPr>
        <p:cNvPr id="1" name=""/>
        <p:cNvGrpSpPr/>
        <p:nvPr/>
      </p:nvGrpSpPr>
      <p:grpSpPr>
        <a:xfrm>
          <a:off x="0" y="0"/>
          <a:ext cx="0" cy="0"/>
          <a:chOff x="0" y="0"/>
          <a:chExt cx="0" cy="0"/>
        </a:xfrm>
      </p:grpSpPr>
      <p:sp>
        <p:nvSpPr>
          <p:cNvPr id="2" name="TextBox 3"/>
          <p:cNvSpPr txBox="1"/>
          <p:nvPr/>
        </p:nvSpPr>
        <p:spPr>
          <a:xfrm>
            <a:off x="1028700" y="1028700"/>
            <a:ext cx="6972299" cy="1081067"/>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8640"/>
              </a:lnSpc>
              <a:spcBef>
                <a:spcPts val="0"/>
              </a:spcBef>
              <a:spcAft>
                <a:spcPts val="0"/>
              </a:spcAft>
              <a:buNone/>
              <a:tabLst/>
              <a:defRPr sz="1800" b="0" i="0" u="none" strike="noStrike" kern="0" cap="none" spc="0" baseline="0">
                <a:solidFill>
                  <a:srgbClr val="000000"/>
                </a:solidFill>
                <a:uFillTx/>
              </a:defRPr>
            </a:pPr>
            <a:r>
              <a:rPr lang="en-US" sz="6600" b="0" i="0" u="none" strike="noStrike" kern="1200" cap="none" spc="72" baseline="0">
                <a:solidFill>
                  <a:srgbClr val="0E586E"/>
                </a:solidFill>
                <a:uFillTx/>
                <a:latin typeface="Avenir Next" pitchFamily="34"/>
              </a:rPr>
              <a:t>Building learning</a:t>
            </a:r>
          </a:p>
        </p:txBody>
      </p:sp>
      <p:sp>
        <p:nvSpPr>
          <p:cNvPr id="3" name="TextBox 4"/>
          <p:cNvSpPr txBox="1"/>
          <p:nvPr/>
        </p:nvSpPr>
        <p:spPr>
          <a:xfrm rot="5400013">
            <a:off x="13140651" y="4422688"/>
            <a:ext cx="7275286" cy="487311"/>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384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160" baseline="0">
                <a:solidFill>
                  <a:srgbClr val="35382F"/>
                </a:solidFill>
                <a:uFillTx/>
                <a:latin typeface="Raleway Bold"/>
              </a:rPr>
              <a:t>SCAFFOLDING THE LEARNING</a:t>
            </a:r>
          </a:p>
        </p:txBody>
      </p:sp>
      <p:sp>
        <p:nvSpPr>
          <p:cNvPr id="4" name="TextBox 5"/>
          <p:cNvSpPr txBox="1"/>
          <p:nvPr/>
        </p:nvSpPr>
        <p:spPr>
          <a:xfrm>
            <a:off x="758028" y="2705096"/>
            <a:ext cx="8713363" cy="4805162"/>
          </a:xfrm>
          <a:prstGeom prst="rect">
            <a:avLst/>
          </a:prstGeom>
          <a:noFill/>
          <a:ln cap="flat">
            <a:noFill/>
          </a:ln>
        </p:spPr>
        <p:txBody>
          <a:bodyPr vert="horz" wrap="square" lIns="0" tIns="0" rIns="0" bIns="0" anchor="t" anchorCtr="0" compatLnSpc="1">
            <a:spAutoFit/>
          </a:bodyPr>
          <a:lstStyle/>
          <a:p>
            <a:pPr marL="457200" marR="0" lvl="0" indent="-457200" algn="l" defTabSz="914400" rtl="0" fontAlgn="auto" hangingPunct="1">
              <a:lnSpc>
                <a:spcPts val="42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800" b="0" i="0" u="none" strike="noStrike" kern="1200" cap="none" spc="56" baseline="0">
                <a:solidFill>
                  <a:srgbClr val="35382F"/>
                </a:solidFill>
                <a:uFillTx/>
                <a:latin typeface="Avenir Next" pitchFamily="34"/>
              </a:rPr>
              <a:t>Weekly activities to engage learners, build understanding and monitor learner progress</a:t>
            </a:r>
          </a:p>
          <a:p>
            <a:pPr marL="457200" marR="0" lvl="0" indent="-457200" algn="l" defTabSz="914400" rtl="0" fontAlgn="auto" hangingPunct="1">
              <a:lnSpc>
                <a:spcPts val="42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1000" b="0" i="0" u="none" strike="noStrike" kern="1200" cap="none" spc="56" baseline="0">
              <a:solidFill>
                <a:srgbClr val="35382F"/>
              </a:solidFill>
              <a:uFillTx/>
              <a:latin typeface="Avenir Next" pitchFamily="34"/>
            </a:endParaRPr>
          </a:p>
          <a:p>
            <a:pPr marL="457200" marR="0" lvl="0" indent="-457200" algn="l" defTabSz="914400" rtl="0" fontAlgn="auto" hangingPunct="1">
              <a:lnSpc>
                <a:spcPts val="42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NZ" sz="2800" b="0" i="0" u="none" strike="noStrike" kern="1200" cap="none" spc="0" baseline="0">
                <a:solidFill>
                  <a:srgbClr val="000000"/>
                </a:solidFill>
                <a:uFillTx/>
                <a:latin typeface="Avenir Next" pitchFamily="34"/>
              </a:rPr>
              <a:t>Assessment formats which are engaging, collaborative and support learners to make human connections</a:t>
            </a:r>
          </a:p>
          <a:p>
            <a:pPr marL="457200" marR="0" lvl="0" indent="-457200" algn="l" defTabSz="914400" rtl="0" fontAlgn="auto" hangingPunct="1">
              <a:lnSpc>
                <a:spcPts val="42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NZ" sz="1000" b="0" i="0" u="none" strike="noStrike" kern="1200" cap="none" spc="0" baseline="0">
              <a:solidFill>
                <a:srgbClr val="000000"/>
              </a:solidFill>
              <a:uFillTx/>
              <a:latin typeface="Avenir Next" pitchFamily="34"/>
            </a:endParaRPr>
          </a:p>
          <a:p>
            <a:pPr marL="457200" marR="0" lvl="0" indent="-457200" algn="l" defTabSz="914400" rtl="0" fontAlgn="auto" hangingPunct="1">
              <a:lnSpc>
                <a:spcPts val="42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NZ" sz="2800" b="0" i="0" u="none" strike="noStrike" kern="1200" cap="none" spc="0" baseline="0">
                <a:solidFill>
                  <a:srgbClr val="000000"/>
                </a:solidFill>
                <a:uFillTx/>
                <a:latin typeface="Avenir Next" pitchFamily="34"/>
              </a:rPr>
              <a:t>Regular engagement in on-line forums designed to spark conversations and new thinking</a:t>
            </a:r>
          </a:p>
        </p:txBody>
      </p:sp>
      <p:sp>
        <p:nvSpPr>
          <p:cNvPr id="5" name="AutoShape 6"/>
          <p:cNvSpPr/>
          <p:nvPr/>
        </p:nvSpPr>
        <p:spPr>
          <a:xfrm>
            <a:off x="8503993" y="9224092"/>
            <a:ext cx="8755306" cy="34207"/>
          </a:xfrm>
          <a:prstGeom prst="rect">
            <a:avLst/>
          </a:prstGeom>
          <a:solidFill>
            <a:srgbClr val="35382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Calibri"/>
            </a:endParaRPr>
          </a:p>
        </p:txBody>
      </p:sp>
      <p:pic>
        <p:nvPicPr>
          <p:cNvPr id="6" name="Picture 3"/>
          <p:cNvPicPr>
            <a:picLocks noChangeAspect="1"/>
          </p:cNvPicPr>
          <p:nvPr/>
        </p:nvPicPr>
        <p:blipFill>
          <a:blip r:embed="rId3"/>
          <a:srcRect/>
          <a:stretch>
            <a:fillRect/>
          </a:stretch>
        </p:blipFill>
        <p:spPr>
          <a:xfrm>
            <a:off x="10080226" y="3002121"/>
            <a:ext cx="5845576" cy="3897053"/>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name="Slide6">
    <p:bg>
      <p:bgPr>
        <a:solidFill>
          <a:srgbClr val="F4F5F7"/>
        </a:solidFill>
        <a:effectLst/>
      </p:bgPr>
    </p:bg>
    <p:spTree>
      <p:nvGrpSpPr>
        <p:cNvPr id="1" name=""/>
        <p:cNvGrpSpPr/>
        <p:nvPr/>
      </p:nvGrpSpPr>
      <p:grpSpPr>
        <a:xfrm>
          <a:off x="0" y="0"/>
          <a:ext cx="0" cy="0"/>
          <a:chOff x="0" y="0"/>
          <a:chExt cx="0" cy="0"/>
        </a:xfrm>
      </p:grpSpPr>
      <p:sp>
        <p:nvSpPr>
          <p:cNvPr id="2" name="TextBox 2"/>
          <p:cNvSpPr txBox="1"/>
          <p:nvPr/>
        </p:nvSpPr>
        <p:spPr>
          <a:xfrm>
            <a:off x="6280656" y="8162921"/>
            <a:ext cx="9544360" cy="1102866"/>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ts val="8640"/>
              </a:lnSpc>
              <a:spcBef>
                <a:spcPts val="0"/>
              </a:spcBef>
              <a:spcAft>
                <a:spcPts val="0"/>
              </a:spcAft>
              <a:buNone/>
              <a:tabLst/>
              <a:defRPr sz="1800" b="0" i="0" u="none" strike="noStrike" kern="0" cap="none" spc="0" baseline="0">
                <a:solidFill>
                  <a:srgbClr val="000000"/>
                </a:solidFill>
                <a:uFillTx/>
              </a:defRPr>
            </a:pPr>
            <a:r>
              <a:rPr lang="en-US" sz="6600" b="0" i="0" u="none" strike="noStrike" kern="0" cap="none" spc="72" baseline="0">
                <a:solidFill>
                  <a:srgbClr val="0E586E"/>
                </a:solidFill>
                <a:uFillTx/>
                <a:latin typeface="Avenir Next" pitchFamily="34"/>
              </a:rPr>
              <a:t>Whakawhanaungatanga</a:t>
            </a:r>
          </a:p>
        </p:txBody>
      </p:sp>
      <p:sp>
        <p:nvSpPr>
          <p:cNvPr id="3" name="TextBox 3"/>
          <p:cNvSpPr txBox="1"/>
          <p:nvPr/>
        </p:nvSpPr>
        <p:spPr>
          <a:xfrm rot="5400013">
            <a:off x="13277796" y="4285523"/>
            <a:ext cx="7000957" cy="487311"/>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384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160" baseline="0">
                <a:solidFill>
                  <a:srgbClr val="35382F"/>
                </a:solidFill>
                <a:uFillTx/>
                <a:latin typeface="Raleway Bold"/>
              </a:rPr>
              <a:t>DEVELOPING RELATIONSHIPS</a:t>
            </a:r>
          </a:p>
        </p:txBody>
      </p:sp>
      <p:sp>
        <p:nvSpPr>
          <p:cNvPr id="4" name="TextBox 4"/>
          <p:cNvSpPr txBox="1"/>
          <p:nvPr/>
        </p:nvSpPr>
        <p:spPr>
          <a:xfrm>
            <a:off x="6280656" y="2067915"/>
            <a:ext cx="8578315" cy="3824121"/>
          </a:xfrm>
          <a:prstGeom prst="rect">
            <a:avLst/>
          </a:prstGeom>
          <a:noFill/>
          <a:ln cap="flat">
            <a:noFill/>
          </a:ln>
        </p:spPr>
        <p:txBody>
          <a:bodyPr vert="horz" wrap="square" lIns="0" tIns="0" rIns="0" bIns="0" anchor="t" anchorCtr="0" compatLnSpc="1">
            <a:spAutoFit/>
          </a:bodyPr>
          <a:lstStyle/>
          <a:p>
            <a:pPr marL="457200" marR="0" lvl="0" indent="-4572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NZ" sz="2800" b="0" i="0" u="none" strike="noStrike" kern="1200" cap="none" spc="0" baseline="0">
                <a:solidFill>
                  <a:srgbClr val="000000"/>
                </a:solidFill>
                <a:uFillTx/>
                <a:latin typeface="Avenir Next" pitchFamily="34"/>
              </a:rPr>
              <a:t>The process of establishing links, making connections and relating to the people one meets by identifying in culturally appropriate ways,</a:t>
            </a:r>
          </a:p>
          <a:p>
            <a:pPr marL="457200" marR="0" lvl="0" indent="-4572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NZ" sz="2800" b="0" i="0" u="none" strike="noStrike" kern="1200" cap="none" spc="0" baseline="0">
              <a:solidFill>
                <a:srgbClr val="000000"/>
              </a:solidFill>
              <a:uFillTx/>
              <a:latin typeface="Avenir Next" pitchFamily="34"/>
            </a:endParaRPr>
          </a:p>
          <a:p>
            <a:pPr marL="457200" marR="0" lvl="0" indent="-4572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NZ" sz="2800" b="0" i="0" u="none" strike="noStrike" kern="1200" cap="none" spc="0" baseline="0">
                <a:solidFill>
                  <a:srgbClr val="000000"/>
                </a:solidFill>
                <a:uFillTx/>
                <a:latin typeface="Avenir Next" pitchFamily="34"/>
              </a:rPr>
              <a:t>Sharing points of engagement, or other relationships.</a:t>
            </a:r>
            <a:endParaRPr lang="en-US" sz="4000" b="0" i="0" u="none" strike="noStrike" kern="1200" cap="none" spc="56" baseline="0">
              <a:solidFill>
                <a:srgbClr val="35382F"/>
              </a:solidFill>
              <a:uFillTx/>
              <a:latin typeface="Avenir Next" pitchFamily="34"/>
            </a:endParaRPr>
          </a:p>
        </p:txBody>
      </p:sp>
      <p:pic>
        <p:nvPicPr>
          <p:cNvPr id="5" name="Picture 5"/>
          <p:cNvPicPr>
            <a:picLocks noChangeAspect="1"/>
          </p:cNvPicPr>
          <p:nvPr/>
        </p:nvPicPr>
        <p:blipFill>
          <a:blip r:embed="rId3"/>
          <a:srcRect/>
          <a:stretch>
            <a:fillRect/>
          </a:stretch>
        </p:blipFill>
        <p:spPr>
          <a:xfrm>
            <a:off x="326230" y="2067915"/>
            <a:ext cx="5050057" cy="6575971"/>
          </a:xfrm>
          <a:prstGeom prst="rect">
            <a:avLst/>
          </a:prstGeom>
          <a:noFill/>
          <a:ln cap="flat">
            <a:noFill/>
          </a:ln>
        </p:spPr>
      </p:pic>
      <p:sp>
        <p:nvSpPr>
          <p:cNvPr id="6" name="AutoShape 6"/>
          <p:cNvSpPr/>
          <p:nvPr/>
        </p:nvSpPr>
        <p:spPr>
          <a:xfrm>
            <a:off x="16493645" y="9086932"/>
            <a:ext cx="765654" cy="171367"/>
          </a:xfrm>
          <a:prstGeom prst="rect">
            <a:avLst/>
          </a:prstGeom>
          <a:solidFill>
            <a:srgbClr val="35382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Calibri"/>
            </a:endParaRPr>
          </a:p>
        </p:txBody>
      </p:sp>
      <p:sp>
        <p:nvSpPr>
          <p:cNvPr id="7" name="AutoShape 7"/>
          <p:cNvSpPr/>
          <p:nvPr/>
        </p:nvSpPr>
        <p:spPr>
          <a:xfrm>
            <a:off x="6280656" y="1100617"/>
            <a:ext cx="7932337" cy="34207"/>
          </a:xfrm>
          <a:prstGeom prst="rect">
            <a:avLst/>
          </a:prstGeom>
          <a:solidFill>
            <a:srgbClr val="35382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NZ" sz="1800" b="0" i="0" u="none" strike="noStrike" kern="1200" cap="none" spc="0" baseline="0">
              <a:solidFill>
                <a:srgbClr val="000000"/>
              </a:solidFill>
              <a:uFillTx/>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etadata xmlns="http://www.objective.com/ecm/document/metadata/DC4691BF00A443899034738234036697" version="1.0.0">
  <systemFields>
    <field name="Objective-Id">
      <value order="0">A1586976</value>
    </field>
    <field name="Objective-Title">
      <value order="0">Ali H presentation for June 19th Webinar_final resized 10.5MB</value>
    </field>
    <field name="Objective-Description">
      <value order="0"/>
    </field>
    <field name="Objective-CreationStamp">
      <value order="0">2020-06-30T01:51:51Z</value>
    </field>
    <field name="Objective-IsApproved">
      <value order="0">false</value>
    </field>
    <field name="Objective-IsPublished">
      <value order="0">true</value>
    </field>
    <field name="Objective-DatePublished">
      <value order="0">2020-06-30T02:00:57Z</value>
    </field>
    <field name="Objective-ModificationStamp">
      <value order="0">2020-06-30T02:00:57Z</value>
    </field>
    <field name="Objective-Owner">
      <value order="0">Sharon Blowers</value>
    </field>
    <field name="Objective-Path">
      <value order="0">Objective Global Folder:TEC Global Folder (fA27):Career Development:Deliveries:Products and Services:Products and Events - collateral folders:Events:Event Information:Oritetanga - Webinar 1</value>
    </field>
    <field name="Objective-Parent">
      <value order="0">Oritetanga - Webinar 1</value>
    </field>
    <field name="Objective-State">
      <value order="0">Published</value>
    </field>
    <field name="Objective-VersionId">
      <value order="0">vA3509594</value>
    </field>
    <field name="Objective-Version">
      <value order="0">1.0</value>
    </field>
    <field name="Objective-VersionNumber">
      <value order="0">1</value>
    </field>
    <field name="Objective-VersionComment">
      <value order="0"/>
    </field>
    <field name="Objective-FileNumber">
      <value order="0">qA133314</value>
    </field>
    <field name="Objective-Classification">
      <value order="0"/>
    </field>
    <field name="Objective-Caveats">
      <value order="0"/>
    </field>
  </systemFields>
  <catalogues>
    <catalogue name="Document Type Catalogue" type="type" ori="id:cA6">
      <field name="Objective-Connect Creator">
        <value order="0"/>
      </field>
      <field name="Objective-Fund Name">
        <value order="0"/>
      </field>
      <field name="Objective-Sub Sector">
        <value order="0"/>
      </field>
      <field name="Objective-Reference">
        <value order="0"/>
      </field>
      <field name="Objective-Financial Year">
        <value order="0"/>
      </field>
      <field name="Objective-EDUMIS Number">
        <value order="0"/>
      </field>
      <field name="Objective-Action">
        <value order="0"/>
      </field>
      <field name="Objective-Calendar Year">
        <value order="0"/>
      </field>
      <field name="Objective-Date">
        <value order="0"/>
      </field>
      <field name="Objective-Responsible">
        <value order="0"/>
      </field>
    </catalogue>
  </catalogues>
</metadata>
</file>

<file path=customXml/itemProps1.xml><?xml version="1.0" encoding="utf-8"?>
<ds:datastoreItem xmlns:ds="http://schemas.openxmlformats.org/officeDocument/2006/customXml" ds:itemID="{5745109E-2DDF-40CB-AC2B-FF9B10C90820}">
  <ds:schemaRefs>
    <ds:schemaRef ds:uri="http://www.objective.com/ecm/document/metadata/DC4691BF00A443899034738234036697"/>
  </ds:schemaRefs>
</ds:datastoreItem>
</file>

<file path=docProps/app.xml><?xml version="1.0" encoding="utf-8"?>
<Properties xmlns="http://schemas.openxmlformats.org/officeDocument/2006/extended-properties" xmlns:vt="http://schemas.openxmlformats.org/officeDocument/2006/docPropsVTypes">
  <TotalTime>4348</TotalTime>
  <Words>1344</Words>
  <Application>Microsoft Office PowerPoint</Application>
  <PresentationFormat>Custom</PresentationFormat>
  <Paragraphs>240</Paragraphs>
  <Slides>18</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Aileron Regular</vt:lpstr>
      <vt:lpstr>Al Bayan Plain</vt:lpstr>
      <vt:lpstr>Arial</vt:lpstr>
      <vt:lpstr>Avenir Next</vt:lpstr>
      <vt:lpstr>Avenir Next Demi Bold</vt:lpstr>
      <vt:lpstr>Avenir Next Medium</vt:lpstr>
      <vt:lpstr>Calibri</vt:lpstr>
      <vt:lpstr>Raleway</vt:lpstr>
      <vt:lpstr>Raleway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Williams</dc:creator>
  <cp:lastModifiedBy>Carolyn Lankow</cp:lastModifiedBy>
  <cp:revision>66</cp:revision>
  <cp:lastPrinted>2020-06-16T02:23:39Z</cp:lastPrinted>
  <dcterms:created xsi:type="dcterms:W3CDTF">2006-08-16T00:00:00Z</dcterms:created>
  <dcterms:modified xsi:type="dcterms:W3CDTF">2020-06-30T02:12:29Z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A1586976</vt:lpwstr>
  </property>
  <property fmtid="{D5CDD505-2E9C-101B-9397-08002B2CF9AE}" pid="4" name="Objective-Title">
    <vt:lpwstr>Ali H presentation for June 19th Webinar_final resized 10.5MB</vt:lpwstr>
  </property>
  <property fmtid="{D5CDD505-2E9C-101B-9397-08002B2CF9AE}" pid="5" name="Objective-Description">
    <vt:lpwstr/>
  </property>
  <property fmtid="{D5CDD505-2E9C-101B-9397-08002B2CF9AE}" pid="6" name="Objective-CreationStamp">
    <vt:filetime>2020-06-30T01:59:57Z</vt:filetime>
  </property>
  <property fmtid="{D5CDD505-2E9C-101B-9397-08002B2CF9AE}" pid="7" name="Objective-IsApproved">
    <vt:bool>false</vt:bool>
  </property>
  <property fmtid="{D5CDD505-2E9C-101B-9397-08002B2CF9AE}" pid="8" name="Objective-IsPublished">
    <vt:bool>true</vt:bool>
  </property>
  <property fmtid="{D5CDD505-2E9C-101B-9397-08002B2CF9AE}" pid="9" name="Objective-DatePublished">
    <vt:filetime>2020-06-30T02:00:57Z</vt:filetime>
  </property>
  <property fmtid="{D5CDD505-2E9C-101B-9397-08002B2CF9AE}" pid="10" name="Objective-ModificationStamp">
    <vt:filetime>2020-06-30T02:01:08Z</vt:filetime>
  </property>
  <property fmtid="{D5CDD505-2E9C-101B-9397-08002B2CF9AE}" pid="11" name="Objective-Owner">
    <vt:lpwstr>Sharon Blowers</vt:lpwstr>
  </property>
  <property fmtid="{D5CDD505-2E9C-101B-9397-08002B2CF9AE}" pid="12" name="Objective-Path">
    <vt:lpwstr>Objective Global Folder:TEC Global Folder (fA27):Career Development:Deliveries:Products and Services:Products and Events - collateral folders:Events:Event Information:Oritetanga - Webinar 1:</vt:lpwstr>
  </property>
  <property fmtid="{D5CDD505-2E9C-101B-9397-08002B2CF9AE}" pid="13" name="Objective-Parent">
    <vt:lpwstr>Oritetanga - Webinar 1</vt:lpwstr>
  </property>
  <property fmtid="{D5CDD505-2E9C-101B-9397-08002B2CF9AE}" pid="14" name="Objective-State">
    <vt:lpwstr>Published</vt:lpwstr>
  </property>
  <property fmtid="{D5CDD505-2E9C-101B-9397-08002B2CF9AE}" pid="15" name="Objective-VersionId">
    <vt:lpwstr>vA3509594</vt:lpwstr>
  </property>
  <property fmtid="{D5CDD505-2E9C-101B-9397-08002B2CF9AE}" pid="16" name="Objective-Version">
    <vt:lpwstr>1.0</vt:lpwstr>
  </property>
  <property fmtid="{D5CDD505-2E9C-101B-9397-08002B2CF9AE}" pid="17" name="Objective-VersionNumber">
    <vt:r8>1</vt:r8>
  </property>
  <property fmtid="{D5CDD505-2E9C-101B-9397-08002B2CF9AE}" pid="18" name="Objective-VersionComment">
    <vt:lpwstr>First version</vt:lpwstr>
  </property>
  <property fmtid="{D5CDD505-2E9C-101B-9397-08002B2CF9AE}" pid="19" name="Objective-FileNumber">
    <vt:lpwstr/>
  </property>
  <property fmtid="{D5CDD505-2E9C-101B-9397-08002B2CF9AE}" pid="20" name="Objective-Classification">
    <vt:lpwstr>[Inherited - none]</vt:lpwstr>
  </property>
  <property fmtid="{D5CDD505-2E9C-101B-9397-08002B2CF9AE}" pid="21" name="Objective-Caveats">
    <vt:lpwstr/>
  </property>
  <property fmtid="{D5CDD505-2E9C-101B-9397-08002B2CF9AE}" pid="22" name="Objective-Connect Creator">
    <vt:lpwstr/>
  </property>
  <property fmtid="{D5CDD505-2E9C-101B-9397-08002B2CF9AE}" pid="23" name="Objective-Fund Name">
    <vt:lpwstr/>
  </property>
  <property fmtid="{D5CDD505-2E9C-101B-9397-08002B2CF9AE}" pid="24" name="Objective-Sub Sector">
    <vt:lpwstr/>
  </property>
  <property fmtid="{D5CDD505-2E9C-101B-9397-08002B2CF9AE}" pid="25" name="Objective-Reference">
    <vt:lpwstr/>
  </property>
  <property fmtid="{D5CDD505-2E9C-101B-9397-08002B2CF9AE}" pid="26" name="Objective-Financial Year">
    <vt:lpwstr/>
  </property>
  <property fmtid="{D5CDD505-2E9C-101B-9397-08002B2CF9AE}" pid="27" name="Objective-EDUMIS Number">
    <vt:lpwstr/>
  </property>
  <property fmtid="{D5CDD505-2E9C-101B-9397-08002B2CF9AE}" pid="28" name="Objective-Action">
    <vt:lpwstr/>
  </property>
  <property fmtid="{D5CDD505-2E9C-101B-9397-08002B2CF9AE}" pid="29" name="Objective-Calendar Year">
    <vt:lpwstr/>
  </property>
  <property fmtid="{D5CDD505-2E9C-101B-9397-08002B2CF9AE}" pid="30" name="Objective-Date">
    <vt:lpwstr/>
  </property>
  <property fmtid="{D5CDD505-2E9C-101B-9397-08002B2CF9AE}" pid="31" name="Objective-Responsible">
    <vt:lpwstr/>
  </property>
  <property fmtid="{D5CDD505-2E9C-101B-9397-08002B2CF9AE}" pid="32" name="Objective-Comment">
    <vt:lpwstr/>
  </property>
  <property fmtid="{D5CDD505-2E9C-101B-9397-08002B2CF9AE}" pid="33" name="Objective-Reference [system]">
    <vt:lpwstr/>
  </property>
  <property fmtid="{D5CDD505-2E9C-101B-9397-08002B2CF9AE}" pid="34" name="Objective-Date [system]">
    <vt:lpwstr/>
  </property>
  <property fmtid="{D5CDD505-2E9C-101B-9397-08002B2CF9AE}" pid="35" name="Objective-Action [system]">
    <vt:lpwstr/>
  </property>
  <property fmtid="{D5CDD505-2E9C-101B-9397-08002B2CF9AE}" pid="36" name="Objective-Responsible [system]">
    <vt:lpwstr/>
  </property>
  <property fmtid="{D5CDD505-2E9C-101B-9397-08002B2CF9AE}" pid="37" name="Objective-Financial Year [system]">
    <vt:lpwstr/>
  </property>
  <property fmtid="{D5CDD505-2E9C-101B-9397-08002B2CF9AE}" pid="38" name="Objective-Calendar Year [system]">
    <vt:lpwstr/>
  </property>
  <property fmtid="{D5CDD505-2E9C-101B-9397-08002B2CF9AE}" pid="39" name="Objective-EDUMIS Number [system]">
    <vt:lpwstr/>
  </property>
  <property fmtid="{D5CDD505-2E9C-101B-9397-08002B2CF9AE}" pid="40" name="Objective-Sub Sector [system]">
    <vt:lpwstr/>
  </property>
  <property fmtid="{D5CDD505-2E9C-101B-9397-08002B2CF9AE}" pid="41" name="Objective-Fund Name [system]">
    <vt:lpwstr/>
  </property>
  <property fmtid="{D5CDD505-2E9C-101B-9397-08002B2CF9AE}" pid="42" name="Objective-Connect Creator [system]">
    <vt:lpwstr/>
  </property>
</Properties>
</file>