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591" autoAdjust="0"/>
  </p:normalViewPr>
  <p:slideViewPr>
    <p:cSldViewPr snapToGrid="0" snapToObjects="1">
      <p:cViewPr varScale="1">
        <p:scale>
          <a:sx n="52" d="100"/>
          <a:sy n="52" d="100"/>
        </p:scale>
        <p:origin x="792" y="36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package" Target="../embeddings/Microsoft_Excel_Worksheet13.xlsx"/><Relationship Id="rId4" Type="http://schemas.openxmlformats.org/officeDocument/2006/relationships/image" Target="../media/image34.png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package" Target="../embeddings/Microsoft_Excel_Worksheet14.xlsx"/><Relationship Id="rId4" Type="http://schemas.openxmlformats.org/officeDocument/2006/relationships/image" Target="../media/image34.pn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package" Target="../embeddings/Microsoft_Excel_Worksheet15.xlsx"/><Relationship Id="rId4" Type="http://schemas.openxmlformats.org/officeDocument/2006/relationships/image" Target="../media/image34.png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package" Target="../embeddings/Microsoft_Excel_Worksheet16.xlsx"/><Relationship Id="rId4" Type="http://schemas.openxmlformats.org/officeDocument/2006/relationships/image" Target="../media/image34.png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package" Target="../embeddings/Microsoft_Excel_Worksheet17.xlsx"/><Relationship Id="rId4" Type="http://schemas.openxmlformats.org/officeDocument/2006/relationships/image" Target="../media/image34.png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5972E-2"/>
          <c:y val="3.35465E-2"/>
          <c:w val="0.95012799999999997"/>
          <c:h val="0.810887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Did not pass English or Math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Off val="-807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E0-AD40-B983-4205DAFCFAD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English Only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E0-AD40-B983-4205DAFCFAD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Math Only</c:v>
                </c:pt>
              </c:strCache>
            </c:strRef>
          </c:tx>
          <c:spPr>
            <a:solidFill>
              <a:srgbClr val="0B5AAB">
                <a:alpha val="90000"/>
              </a:srgbClr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6E0-AD40-B983-4205DAFCFAD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Passed English and Math</c:v>
                </c:pt>
              </c:strCache>
            </c:strRef>
          </c:tx>
          <c:spPr>
            <a:solidFill>
              <a:srgbClr val="4B974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6E0-AD40-B983-4205DAFCF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04427272"/>
        <c:axId val="904427664"/>
      </c:barChart>
      <c:catAx>
        <c:axId val="9044272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27664"/>
        <c:crosses val="autoZero"/>
        <c:auto val="1"/>
        <c:lblAlgn val="ctr"/>
        <c:lblOffset val="100"/>
        <c:noMultiLvlLbl val="1"/>
      </c:catAx>
      <c:valAx>
        <c:axId val="904427664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35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3500" b="0" i="0" u="none" strike="noStrike">
                    <a:solidFill>
                      <a:srgbClr val="000000"/>
                    </a:solidFill>
                    <a:latin typeface="Helvetica Light"/>
                  </a:rPr>
                  <a:t>6 yr Graduation Rates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27272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6140199999999997E-2"/>
          <c:y val="2.9891999999999998E-2"/>
          <c:w val="0.95886000000000005"/>
          <c:h val="0.792636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 Traditional LS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0.45700000000000002</c:v>
                </c:pt>
                <c:pt idx="1">
                  <c:v>0.39700000000000002</c:v>
                </c:pt>
                <c:pt idx="2">
                  <c:v>0.42199999999999999</c:v>
                </c:pt>
                <c:pt idx="3">
                  <c:v>0.45400000000000001</c:v>
                </c:pt>
                <c:pt idx="4">
                  <c:v>0.48199999999999998</c:v>
                </c:pt>
                <c:pt idx="5">
                  <c:v>0.61599999999999999</c:v>
                </c:pt>
                <c:pt idx="6">
                  <c:v>0.59699999999999998</c:v>
                </c:pt>
                <c:pt idx="7">
                  <c:v>0.64700000000000002</c:v>
                </c:pt>
                <c:pt idx="8">
                  <c:v>0.44600000000000001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E1-AA4A-92CE-5AA6F11F37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2015-17 Foundations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0.33600000000000002</c:v>
                </c:pt>
                <c:pt idx="1">
                  <c:v>0.39300000000000002</c:v>
                </c:pt>
                <c:pt idx="2">
                  <c:v>0.39200000000000002</c:v>
                </c:pt>
                <c:pt idx="3">
                  <c:v>0.40899999999999997</c:v>
                </c:pt>
                <c:pt idx="4">
                  <c:v>0.45300000000000001</c:v>
                </c:pt>
                <c:pt idx="5">
                  <c:v>0.42</c:v>
                </c:pt>
                <c:pt idx="6">
                  <c:v>0.44800000000000001</c:v>
                </c:pt>
                <c:pt idx="7">
                  <c:v>0.52600000000000002</c:v>
                </c:pt>
                <c:pt idx="8">
                  <c:v>0.371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E1-AA4A-92CE-5AA6F11F37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2015-17 Corequisite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0.65600000000000003</c:v>
                </c:pt>
                <c:pt idx="1">
                  <c:v>0.72799999999999998</c:v>
                </c:pt>
                <c:pt idx="2">
                  <c:v>0.72099999999999997</c:v>
                </c:pt>
                <c:pt idx="3">
                  <c:v>0.72299999999999998</c:v>
                </c:pt>
                <c:pt idx="4">
                  <c:v>0.73499999999999999</c:v>
                </c:pt>
                <c:pt idx="5">
                  <c:v>0.74</c:v>
                </c:pt>
                <c:pt idx="6">
                  <c:v>0.623</c:v>
                </c:pt>
                <c:pt idx="7">
                  <c:v>0.72199999999999998</c:v>
                </c:pt>
                <c:pt idx="8">
                  <c:v>0.70899999999999996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DE1-AA4A-92CE-5AA6F11F3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29341944"/>
        <c:axId val="529341160"/>
      </c:barChart>
      <c:catAx>
        <c:axId val="529341944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r>
                  <a:rPr lang="en-US" sz="1800" b="0" i="0" u="none" strike="noStrike">
                    <a:solidFill>
                      <a:srgbClr val="000000"/>
                    </a:solidFill>
                    <a:latin typeface="Lucida Grande"/>
                  </a:rPr>
                  <a:t>ACT Writing Subscore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29341160"/>
        <c:crosses val="autoZero"/>
        <c:auto val="1"/>
        <c:lblAlgn val="ctr"/>
        <c:lblOffset val="100"/>
        <c:noMultiLvlLbl val="1"/>
      </c:catAx>
      <c:valAx>
        <c:axId val="5293411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29341944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0813900000000002E-2"/>
          <c:y val="0.94764400000000004"/>
          <c:w val="0.91073599999999999"/>
          <c:h val="5.23558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2653500000000002E-2"/>
          <c:y val="2.63871E-2"/>
          <c:w val="0.96234699999999995"/>
          <c:h val="0.871476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 faculty conveys a fixed mindset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0.113924</c:v>
                </c:pt>
                <c:pt idx="1">
                  <c:v>0.34177200000000002</c:v>
                </c:pt>
                <c:pt idx="2">
                  <c:v>0.25316499999999997</c:v>
                </c:pt>
                <c:pt idx="3">
                  <c:v>0.109705</c:v>
                </c:pt>
                <c:pt idx="4">
                  <c:v>0.18143500000000001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B0-B948-B6B6-9354966A33F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My faculty conveys a growth mindset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0.21138199999999999</c:v>
                </c:pt>
                <c:pt idx="1">
                  <c:v>0.37398399999999998</c:v>
                </c:pt>
                <c:pt idx="2">
                  <c:v>0.222222</c:v>
                </c:pt>
                <c:pt idx="3">
                  <c:v>7.0460999999999996E-2</c:v>
                </c:pt>
                <c:pt idx="4">
                  <c:v>0.121951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B0-B948-B6B6-9354966A3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2283824"/>
        <c:axId val="532285392"/>
      </c:barChart>
      <c:catAx>
        <c:axId val="53228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285392"/>
        <c:crosses val="autoZero"/>
        <c:auto val="1"/>
        <c:lblAlgn val="ctr"/>
        <c:lblOffset val="100"/>
        <c:noMultiLvlLbl val="1"/>
      </c:catAx>
      <c:valAx>
        <c:axId val="532285392"/>
        <c:scaling>
          <c:orientation val="minMax"/>
          <c:max val="0.5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283824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991"/>
          <c:y val="0.94980399999999998"/>
          <c:w val="0.703538"/>
          <c:h val="5.01959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6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2653500000000002E-2"/>
          <c:y val="2.63871E-2"/>
          <c:w val="0.96234699999999995"/>
          <c:h val="0.871476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 faculty conveys a fixed mindset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5.7851E-2</c:v>
                </c:pt>
                <c:pt idx="1">
                  <c:v>0.33057900000000001</c:v>
                </c:pt>
                <c:pt idx="2">
                  <c:v>0.272727</c:v>
                </c:pt>
                <c:pt idx="3">
                  <c:v>0.157025</c:v>
                </c:pt>
                <c:pt idx="4">
                  <c:v>0.18181800000000001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A1-184E-B732-51F1FA9C167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My faculty conveys a growth mindset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0.111111</c:v>
                </c:pt>
                <c:pt idx="1">
                  <c:v>0.41176499999999999</c:v>
                </c:pt>
                <c:pt idx="2">
                  <c:v>0.25490200000000002</c:v>
                </c:pt>
                <c:pt idx="3">
                  <c:v>8.4967000000000001E-2</c:v>
                </c:pt>
                <c:pt idx="4">
                  <c:v>0.13725499999999999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A1-184E-B732-51F1FA9C1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2285000"/>
        <c:axId val="532283432"/>
      </c:barChart>
      <c:catAx>
        <c:axId val="532285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283432"/>
        <c:crosses val="autoZero"/>
        <c:auto val="1"/>
        <c:lblAlgn val="ctr"/>
        <c:lblOffset val="100"/>
        <c:noMultiLvlLbl val="1"/>
      </c:catAx>
      <c:valAx>
        <c:axId val="532283432"/>
        <c:scaling>
          <c:orientation val="minMax"/>
          <c:max val="0.5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285000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991"/>
          <c:y val="0.94980399999999998"/>
          <c:w val="0.703538"/>
          <c:h val="5.01959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6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8769799999999997E-2"/>
          <c:y val="3.7839600000000001E-2"/>
          <c:w val="0.93623000000000001"/>
          <c:h val="0.891553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0.78600000000000003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9E-FE4E-902E-31671A2B1B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 1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0.72799999999999998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9E-FE4E-902E-31671A2B1B5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 2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0.68400000000000005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69E-FE4E-902E-31671A2B1B5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No3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69E-FE4E-902E-31671A2B1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426096"/>
        <c:axId val="904419824"/>
      </c:barChart>
      <c:catAx>
        <c:axId val="90442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Neue Light"/>
              </a:defRPr>
            </a:pPr>
            <a:endParaRPr lang="en-US"/>
          </a:p>
        </c:txPr>
        <c:crossAx val="904419824"/>
        <c:crosses val="autoZero"/>
        <c:auto val="1"/>
        <c:lblAlgn val="ctr"/>
        <c:lblOffset val="100"/>
        <c:noMultiLvlLbl val="1"/>
      </c:catAx>
      <c:valAx>
        <c:axId val="904419824"/>
        <c:scaling>
          <c:orientation val="minMax"/>
          <c:max val="0.8"/>
          <c:min val="0.5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Neue Light"/>
              </a:defRPr>
            </a:pPr>
            <a:endParaRPr lang="en-US"/>
          </a:p>
        </c:txPr>
        <c:crossAx val="904426096"/>
        <c:crosses val="autoZero"/>
        <c:crossBetween val="between"/>
        <c:majorUnit val="0.05"/>
        <c:minorUnit val="2.5000000000000001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2653500000000002E-2"/>
          <c:y val="2.37062E-2"/>
          <c:w val="0.96234699999999995"/>
          <c:h val="0.781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“What I learn in Math will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C0-8444-9F14-F94369E1236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“What I learn in Math will not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C0-8444-9F14-F94369E1236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“What I learn in Math will not be useful in my future”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CC0-8444-9F14-F94369E1236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“What I learn in Math will not be useful to me at all”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0.236842</c:v>
                </c:pt>
                <c:pt idx="1">
                  <c:v>0.3</c:v>
                </c:pt>
                <c:pt idx="2">
                  <c:v>0.21578900000000001</c:v>
                </c:pt>
                <c:pt idx="3">
                  <c:v>0.131579</c:v>
                </c:pt>
                <c:pt idx="4">
                  <c:v>0.115789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CC0-8444-9F14-F94369E12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425312"/>
        <c:axId val="904429232"/>
      </c:barChart>
      <c:catAx>
        <c:axId val="90442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29232"/>
        <c:crosses val="autoZero"/>
        <c:auto val="1"/>
        <c:lblAlgn val="ctr"/>
        <c:lblOffset val="100"/>
        <c:noMultiLvlLbl val="1"/>
      </c:catAx>
      <c:valAx>
        <c:axId val="904429232"/>
        <c:scaling>
          <c:orientation val="minMax"/>
          <c:max val="0.4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2531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991"/>
          <c:y val="0.85203600000000002"/>
          <c:w val="0.703538"/>
          <c:h val="0.147964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6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2632399999999999E-2"/>
          <c:y val="2.3695500000000001E-2"/>
          <c:w val="0.962368"/>
          <c:h val="0.781760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“What I learn in Math will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F1-074B-B2BE-888D42030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“What I learn in Math will not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F1-074B-B2BE-888D42030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“What I learn in Math will not be useful in my future”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0.283163</c:v>
                </c:pt>
                <c:pt idx="1">
                  <c:v>0.29336699999999999</c:v>
                </c:pt>
                <c:pt idx="2">
                  <c:v>0.216837</c:v>
                </c:pt>
                <c:pt idx="3">
                  <c:v>0.10204100000000001</c:v>
                </c:pt>
                <c:pt idx="4">
                  <c:v>0.104592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F1-074B-B2BE-888D42030D2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“What I learn in Math will not be useful to me at all”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9F1-074B-B2BE-888D42030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418648"/>
        <c:axId val="904419040"/>
      </c:barChart>
      <c:catAx>
        <c:axId val="904418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19040"/>
        <c:crosses val="autoZero"/>
        <c:auto val="1"/>
        <c:lblAlgn val="ctr"/>
        <c:lblOffset val="100"/>
        <c:noMultiLvlLbl val="1"/>
      </c:catAx>
      <c:valAx>
        <c:axId val="904419040"/>
        <c:scaling>
          <c:orientation val="minMax"/>
          <c:max val="0.4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18648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991"/>
          <c:y val="0.85209699999999999"/>
          <c:w val="0.703538"/>
          <c:h val="0.147903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6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2632399999999999E-2"/>
          <c:y val="2.37681E-2"/>
          <c:w val="0.962368"/>
          <c:h val="0.781128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“What I learn in Math will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F4-1D46-93C4-D9A9D55BFC4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“What I learn in Math will not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0.32865699999999998</c:v>
                </c:pt>
                <c:pt idx="1">
                  <c:v>0.30060100000000001</c:v>
                </c:pt>
                <c:pt idx="2">
                  <c:v>0.18637300000000001</c:v>
                </c:pt>
                <c:pt idx="3">
                  <c:v>9.2184000000000002E-2</c:v>
                </c:pt>
                <c:pt idx="4">
                  <c:v>9.2184000000000002E-2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F4-1D46-93C4-D9A9D55BFC4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“What I learn in Math will not be useful in my future”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F4-1D46-93C4-D9A9D55BFC4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“What I learn in Math will not be useful to me at all”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6F4-1D46-93C4-D9A9D55BF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432368"/>
        <c:axId val="904433152"/>
      </c:barChart>
      <c:catAx>
        <c:axId val="904432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33152"/>
        <c:crosses val="autoZero"/>
        <c:auto val="1"/>
        <c:lblAlgn val="ctr"/>
        <c:lblOffset val="100"/>
        <c:noMultiLvlLbl val="1"/>
      </c:catAx>
      <c:valAx>
        <c:axId val="90443315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32368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991"/>
          <c:y val="0.85168200000000005"/>
          <c:w val="0.703538"/>
          <c:h val="0.148318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6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2632399999999999E-2"/>
          <c:y val="2.37045E-2"/>
          <c:w val="0.962368"/>
          <c:h val="0.781681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“What I learn in Math will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0.35245900000000002</c:v>
                </c:pt>
                <c:pt idx="1">
                  <c:v>0.28751599999999999</c:v>
                </c:pt>
                <c:pt idx="2">
                  <c:v>0.20491799999999999</c:v>
                </c:pt>
                <c:pt idx="3">
                  <c:v>8.3859000000000003E-2</c:v>
                </c:pt>
                <c:pt idx="4">
                  <c:v>7.1248000000000006E-2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C9-484C-9A63-DDA9CBA2A89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“What I learn in Math will not be useful in my career”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C9-484C-9A63-DDA9CBA2A89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“What I learn in Math will not be useful in my future”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C9-484C-9A63-DDA9CBA2A89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“What I learn in Math will not be useful to me at all”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C9-484C-9A63-DDA9CBA2A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433544"/>
        <c:axId val="904431976"/>
      </c:barChart>
      <c:catAx>
        <c:axId val="904433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31976"/>
        <c:crosses val="autoZero"/>
        <c:auto val="1"/>
        <c:lblAlgn val="ctr"/>
        <c:lblOffset val="100"/>
        <c:noMultiLvlLbl val="1"/>
      </c:catAx>
      <c:valAx>
        <c:axId val="90443197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904433544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991"/>
          <c:y val="0.85204599999999997"/>
          <c:w val="0.703538"/>
          <c:h val="0.14795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6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8156200000000001E-2"/>
          <c:y val="5.8489100000000002E-2"/>
          <c:w val="0.90935999999999995"/>
          <c:h val="0.762144999999999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Did not Attempt 9hrs in Focus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Off val="-807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C2-7D41-9923-8535B8878D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Attempted 9hrs in Focus</c:v>
                </c:pt>
              </c:strCache>
            </c:strRef>
          </c:tx>
          <c:spPr>
            <a:gradFill flip="none" rotWithShape="1">
              <a:gsLst>
                <a:gs pos="0">
                  <a:srgbClr val="0374DE"/>
                </a:gs>
                <a:gs pos="100000">
                  <a:srgbClr val="0374D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C2-7D41-9923-8535B8878D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Earned 9hrs in Focus</c:v>
                </c:pt>
              </c:strCache>
            </c:strRef>
          </c:tx>
          <c:spPr>
            <a:gradFill flip="none" rotWithShape="1">
              <a:gsLst>
                <a:gs pos="0">
                  <a:srgbClr val="12A028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C2-7D41-9923-8535B8878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04431584"/>
        <c:axId val="443091704"/>
      </c:barChart>
      <c:catAx>
        <c:axId val="90443158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43091704"/>
        <c:crosses val="autoZero"/>
        <c:auto val="1"/>
        <c:lblAlgn val="ctr"/>
        <c:lblOffset val="100"/>
        <c:noMultiLvlLbl val="1"/>
      </c:catAx>
      <c:valAx>
        <c:axId val="443091704"/>
        <c:scaling>
          <c:orientation val="minMax"/>
          <c:max val="0.8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2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800" b="0" i="0" u="none" strike="noStrike">
                    <a:solidFill>
                      <a:srgbClr val="000000"/>
                    </a:solidFill>
                    <a:latin typeface="Helvetica Light"/>
                  </a:rPr>
                  <a:t>6 yr Graduation Rates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31584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15403E-2"/>
          <c:y val="5.07967E-2"/>
          <c:w val="0.96345999999999998"/>
          <c:h val="0.709636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0-6 hours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Sheet1!$B$1:$Q$1</c:f>
              <c:strCache>
                <c:ptCount val="1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</c:strCache>
            </c:strRef>
          </c:cat>
          <c:val>
            <c:numRef>
              <c:f>Sheet1!$B$2:$Q$2</c:f>
              <c:numCache>
                <c:formatCode>General</c:formatCode>
                <c:ptCount val="10"/>
                <c:pt idx="0">
                  <c:v>0.14399999999999999</c:v>
                </c:pt>
                <c:pt idx="1">
                  <c:v>0.123</c:v>
                </c:pt>
                <c:pt idx="2">
                  <c:v>0.19</c:v>
                </c:pt>
                <c:pt idx="3">
                  <c:v>0.114</c:v>
                </c:pt>
                <c:pt idx="4">
                  <c:v>0.2</c:v>
                </c:pt>
                <c:pt idx="5">
                  <c:v>8.5000000000000006E-2</c:v>
                </c:pt>
                <c:pt idx="6">
                  <c:v>0.11799999999999999</c:v>
                </c:pt>
                <c:pt idx="7">
                  <c:v>0.21099999999999999</c:v>
                </c:pt>
                <c:pt idx="8">
                  <c:v>0.111</c:v>
                </c:pt>
                <c:pt idx="9">
                  <c:v>0.33300000000000002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AD-A142-97A9-7A11F3C3AA1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7-11 hours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Sheet1!$B$1:$Q$1</c:f>
              <c:strCache>
                <c:ptCount val="1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</c:strCache>
            </c:strRef>
          </c:cat>
          <c:val>
            <c:numRef>
              <c:f>Sheet1!$B$3:$Q$3</c:f>
              <c:numCache>
                <c:formatCode>General</c:formatCode>
                <c:ptCount val="13"/>
                <c:pt idx="0">
                  <c:v>0.20100000000000001</c:v>
                </c:pt>
                <c:pt idx="1">
                  <c:v>0.248</c:v>
                </c:pt>
                <c:pt idx="2">
                  <c:v>0.245</c:v>
                </c:pt>
                <c:pt idx="3">
                  <c:v>0.22700000000000001</c:v>
                </c:pt>
                <c:pt idx="4">
                  <c:v>0.19500000000000001</c:v>
                </c:pt>
                <c:pt idx="5">
                  <c:v>0.21099999999999999</c:v>
                </c:pt>
                <c:pt idx="6">
                  <c:v>0.189</c:v>
                </c:pt>
                <c:pt idx="7">
                  <c:v>0.159</c:v>
                </c:pt>
                <c:pt idx="8">
                  <c:v>0.125</c:v>
                </c:pt>
                <c:pt idx="9">
                  <c:v>0.13600000000000001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AD-A142-97A9-7A11F3C3AA1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12-14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Sheet1!$B$1:$Q$1</c:f>
              <c:strCache>
                <c:ptCount val="1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</c:strCache>
            </c:strRef>
          </c:cat>
          <c:val>
            <c:numRef>
              <c:f>Sheet1!$B$4:$Q$4</c:f>
              <c:numCache>
                <c:formatCode>General</c:formatCode>
                <c:ptCount val="16"/>
                <c:pt idx="0">
                  <c:v>0.30635800000000002</c:v>
                </c:pt>
                <c:pt idx="1">
                  <c:v>0.36451600000000001</c:v>
                </c:pt>
                <c:pt idx="2">
                  <c:v>0.379496</c:v>
                </c:pt>
                <c:pt idx="3">
                  <c:v>0.40084399999999998</c:v>
                </c:pt>
                <c:pt idx="4">
                  <c:v>0.41828300000000002</c:v>
                </c:pt>
                <c:pt idx="5">
                  <c:v>0.44578299999999998</c:v>
                </c:pt>
                <c:pt idx="6">
                  <c:v>0.54770300000000005</c:v>
                </c:pt>
                <c:pt idx="7">
                  <c:v>0.51403500000000002</c:v>
                </c:pt>
                <c:pt idx="8">
                  <c:v>0.58823499999999995</c:v>
                </c:pt>
                <c:pt idx="9">
                  <c:v>0.64556999999999998</c:v>
                </c:pt>
                <c:pt idx="10">
                  <c:v>0.65517199999999998</c:v>
                </c:pt>
                <c:pt idx="11">
                  <c:v>0.59448800000000002</c:v>
                </c:pt>
                <c:pt idx="12">
                  <c:v>0.70114900000000002</c:v>
                </c:pt>
                <c:pt idx="13">
                  <c:v>0.64957299999999996</c:v>
                </c:pt>
                <c:pt idx="14">
                  <c:v>0.736842</c:v>
                </c:pt>
                <c:pt idx="15">
                  <c:v>0.71428599999999998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AD-A142-97A9-7A11F3C3AA1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15+ hours</c:v>
                </c:pt>
              </c:strCache>
            </c:strRef>
          </c:tx>
          <c:spPr>
            <a:solidFill>
              <a:schemeClr val="accent4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Sheet1!$B$1:$Q$1</c:f>
              <c:strCache>
                <c:ptCount val="1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</c:strCache>
            </c:strRef>
          </c:cat>
          <c:val>
            <c:numRef>
              <c:f>Sheet1!$B$5:$Q$5</c:f>
              <c:numCache>
                <c:formatCode>General</c:formatCode>
                <c:ptCount val="16"/>
                <c:pt idx="0">
                  <c:v>0.35156199999999999</c:v>
                </c:pt>
                <c:pt idx="1">
                  <c:v>0.44326199999999999</c:v>
                </c:pt>
                <c:pt idx="2">
                  <c:v>0.47161599999999998</c:v>
                </c:pt>
                <c:pt idx="3">
                  <c:v>0.47753699999999999</c:v>
                </c:pt>
                <c:pt idx="4">
                  <c:v>0.53523500000000002</c:v>
                </c:pt>
                <c:pt idx="5">
                  <c:v>0.52631600000000001</c:v>
                </c:pt>
                <c:pt idx="6">
                  <c:v>0.63602300000000001</c:v>
                </c:pt>
                <c:pt idx="7">
                  <c:v>0.65812000000000004</c:v>
                </c:pt>
                <c:pt idx="8">
                  <c:v>0.66183599999999998</c:v>
                </c:pt>
                <c:pt idx="9">
                  <c:v>0.73670199999999997</c:v>
                </c:pt>
                <c:pt idx="10">
                  <c:v>0.733788</c:v>
                </c:pt>
                <c:pt idx="11">
                  <c:v>0.69262299999999999</c:v>
                </c:pt>
                <c:pt idx="12">
                  <c:v>0.68</c:v>
                </c:pt>
                <c:pt idx="13">
                  <c:v>0.70526299999999997</c:v>
                </c:pt>
                <c:pt idx="14">
                  <c:v>0.7</c:v>
                </c:pt>
                <c:pt idx="15">
                  <c:v>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AD-A142-97A9-7A11F3C3A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8864176"/>
        <c:axId val="628859472"/>
      </c:barChart>
      <c:catAx>
        <c:axId val="628864176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30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3000" b="0" i="0" u="none" strike="noStrike">
                    <a:solidFill>
                      <a:srgbClr val="000000"/>
                    </a:solidFill>
                    <a:latin typeface="Helvetica"/>
                  </a:rPr>
                  <a:t>ACT 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31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628859472"/>
        <c:crosses val="autoZero"/>
        <c:auto val="1"/>
        <c:lblAlgn val="ctr"/>
        <c:lblOffset val="100"/>
        <c:noMultiLvlLbl val="1"/>
      </c:catAx>
      <c:valAx>
        <c:axId val="62885947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628864176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7.0236699999999999E-2"/>
          <c:y val="0.91610999999999998"/>
          <c:w val="0.88703100000000001"/>
          <c:h val="8.3890000000000006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43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434899999999999E-2"/>
          <c:y val="3.35465E-2"/>
          <c:w val="0.94473600000000002"/>
          <c:h val="0.810887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Did not pass English or Math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Off val="-807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0D-F04A-A241-4BB7E9D2273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English 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0D-F04A-A241-4BB7E9D2273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Math Only</c:v>
                </c:pt>
              </c:strCache>
            </c:strRef>
          </c:tx>
          <c:spPr>
            <a:solidFill>
              <a:srgbClr val="0B5AAB">
                <a:alpha val="90000"/>
              </a:srgbClr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0D-F04A-A241-4BB7E9D2273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Passed English and Math</c:v>
                </c:pt>
              </c:strCache>
            </c:strRef>
          </c:tx>
          <c:spPr>
            <a:solidFill>
              <a:srgbClr val="4B974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1" i="0" u="none" strike="noStrike">
                    <a:solidFill>
                      <a:schemeClr val="bg1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0.93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C0D-F04A-A241-4BB7E9D22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04425704"/>
        <c:axId val="904428056"/>
      </c:barChart>
      <c:catAx>
        <c:axId val="90442570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28056"/>
        <c:crosses val="autoZero"/>
        <c:auto val="1"/>
        <c:lblAlgn val="ctr"/>
        <c:lblOffset val="100"/>
        <c:noMultiLvlLbl val="1"/>
      </c:catAx>
      <c:valAx>
        <c:axId val="904428056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35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3500" b="0" i="0" u="none" strike="noStrike">
                    <a:solidFill>
                      <a:srgbClr val="000000"/>
                    </a:solidFill>
                    <a:latin typeface="Helvetica Light"/>
                  </a:rPr>
                  <a:t>Graduation Rates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25704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3971299999999998E-2"/>
          <c:y val="4.6466100000000003E-2"/>
          <c:w val="0.95102900000000001"/>
          <c:h val="0.791205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Prepare for Credit Model</c:v>
                </c:pt>
              </c:strCache>
            </c:strRef>
          </c:tx>
          <c:spPr>
            <a:gradFill flip="none" rotWithShape="1">
              <a:gsLst>
                <a:gs pos="0">
                  <a:srgbClr val="51A7F9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1">
                  <c:v>2.9000000000000001E-2</c:v>
                </c:pt>
                <c:pt idx="2">
                  <c:v>3.5000000000000003E-2</c:v>
                </c:pt>
                <c:pt idx="3">
                  <c:v>6.6000000000000003E-2</c:v>
                </c:pt>
                <c:pt idx="4">
                  <c:v>0.112</c:v>
                </c:pt>
                <c:pt idx="5">
                  <c:v>0.20100000000000001</c:v>
                </c:pt>
                <c:pt idx="6">
                  <c:v>0.254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83-4A43-8485-2073432B9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04424528"/>
        <c:axId val="904428448"/>
      </c:barChart>
      <c:catAx>
        <c:axId val="904424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28448"/>
        <c:crosses val="autoZero"/>
        <c:auto val="1"/>
        <c:lblAlgn val="ctr"/>
        <c:lblOffset val="100"/>
        <c:noMultiLvlLbl val="1"/>
      </c:catAx>
      <c:valAx>
        <c:axId val="904428448"/>
        <c:scaling>
          <c:orientation val="minMax"/>
          <c:max val="0.7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904424528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3514600000000002E-2"/>
          <c:y val="0.93302200000000002"/>
          <c:w val="0.88342799999999999"/>
          <c:h val="6.69774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8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3984000000000002E-2"/>
          <c:y val="4.6448900000000001E-2"/>
          <c:w val="0.95101599999999997"/>
          <c:h val="0.79127800000000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Prepare for Credit Model</c:v>
                </c:pt>
              </c:strCache>
            </c:strRef>
          </c:tx>
          <c:spPr>
            <a:gradFill flip="none" rotWithShape="1">
              <a:gsLst>
                <a:gs pos="0">
                  <a:srgbClr val="51A7F9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7"/>
                <c:pt idx="1">
                  <c:v>2.9000000000000001E-2</c:v>
                </c:pt>
                <c:pt idx="2">
                  <c:v>3.5000000000000003E-2</c:v>
                </c:pt>
                <c:pt idx="3">
                  <c:v>6.6000000000000003E-2</c:v>
                </c:pt>
                <c:pt idx="4">
                  <c:v>0.112</c:v>
                </c:pt>
                <c:pt idx="5">
                  <c:v>0.20100000000000001</c:v>
                </c:pt>
                <c:pt idx="6">
                  <c:v>0.254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2E-2243-AE29-282FD2275BD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Direct Credit</c:v>
                </c:pt>
              </c:strCache>
            </c:strRef>
          </c:tx>
          <c:spPr>
            <a:gradFill flip="none" rotWithShape="1">
              <a:gsLst>
                <a:gs pos="0">
                  <a:srgbClr val="70BF41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7">
                  <c:v>0.48699999999999999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2E-2243-AE29-282FD2275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37257728"/>
        <c:axId val="637258120"/>
      </c:barChart>
      <c:catAx>
        <c:axId val="63725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637258120"/>
        <c:crosses val="autoZero"/>
        <c:auto val="1"/>
        <c:lblAlgn val="ctr"/>
        <c:lblOffset val="100"/>
        <c:noMultiLvlLbl val="1"/>
      </c:catAx>
      <c:valAx>
        <c:axId val="637258120"/>
        <c:scaling>
          <c:orientation val="minMax"/>
          <c:max val="0.7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637257728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0183699999999998E-2"/>
          <c:y val="0.93304299999999996"/>
          <c:w val="0.89009000000000005"/>
          <c:h val="6.69572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8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501600000000001E-2"/>
          <c:y val="4.04068E-2"/>
          <c:w val="0.94449799999999995"/>
          <c:h val="0.824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Pre-requisite Model AY 2012-13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Helvetica Neue Ligh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2.682E-2</c:v>
                </c:pt>
                <c:pt idx="1">
                  <c:v>3.8392000000000003E-2</c:v>
                </c:pt>
                <c:pt idx="2">
                  <c:v>6.7901000000000003E-2</c:v>
                </c:pt>
                <c:pt idx="3">
                  <c:v>0.114609</c:v>
                </c:pt>
                <c:pt idx="4">
                  <c:v>0.19681599999999999</c:v>
                </c:pt>
                <c:pt idx="5">
                  <c:v>0.25600499999999998</c:v>
                </c:pt>
                <c:pt idx="6">
                  <c:v>0.130745</c:v>
                </c:pt>
                <c:pt idx="7">
                  <c:v>0.123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0C-8546-82FD-26E93490837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Co-requisite Model AY 2015-16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Helvetica Neue Ligh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0.32900000000000001</c:v>
                </c:pt>
                <c:pt idx="1">
                  <c:v>0.39100000000000001</c:v>
                </c:pt>
                <c:pt idx="2">
                  <c:v>0.45500000000000002</c:v>
                </c:pt>
                <c:pt idx="3">
                  <c:v>0.55300000000000005</c:v>
                </c:pt>
                <c:pt idx="4">
                  <c:v>0.63400000000000001</c:v>
                </c:pt>
                <c:pt idx="5">
                  <c:v>0.70199999999999996</c:v>
                </c:pt>
                <c:pt idx="6">
                  <c:v>0.48699999999999999</c:v>
                </c:pt>
                <c:pt idx="7">
                  <c:v>0.54800000000000004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0C-8546-82FD-26E934908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637258904"/>
        <c:axId val="537666064"/>
      </c:barChart>
      <c:catAx>
        <c:axId val="637258904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Helvetica Neue Light"/>
                  </a:defRPr>
                </a:pPr>
                <a:r>
                  <a:rPr lang="en-US" sz="2400" b="0" i="0" u="none" strike="noStrike">
                    <a:solidFill>
                      <a:srgbClr val="000000"/>
                    </a:solidFill>
                    <a:latin typeface="Helvetica Neue Light"/>
                  </a:rPr>
                  <a:t>ACT Math Sub-score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Neue Light"/>
              </a:defRPr>
            </a:pPr>
            <a:endParaRPr lang="en-US"/>
          </a:p>
        </c:txPr>
        <c:crossAx val="537666064"/>
        <c:crosses val="autoZero"/>
        <c:auto val="1"/>
        <c:lblAlgn val="ctr"/>
        <c:lblOffset val="100"/>
        <c:noMultiLvlLbl val="1"/>
      </c:catAx>
      <c:valAx>
        <c:axId val="53766606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Helvetica Neue Light"/>
              </a:defRPr>
            </a:pPr>
            <a:endParaRPr lang="en-US"/>
          </a:p>
        </c:txPr>
        <c:crossAx val="637258904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7.5050699999999998E-2"/>
          <c:y val="2.7128900000000001E-2"/>
          <c:w val="0.91047599999999995"/>
          <c:h val="7.5151499999999996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000" b="0" i="0" u="none" strike="noStrike">
              <a:solidFill>
                <a:srgbClr val="000000"/>
              </a:solidFill>
              <a:latin typeface="Helvetica Neue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6318400000000001E-2"/>
          <c:y val="3.02703E-2"/>
          <c:w val="0.95868200000000003"/>
          <c:h val="0.790169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 Traditional DevEd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0.113</c:v>
                </c:pt>
                <c:pt idx="1">
                  <c:v>8.7999999999999995E-2</c:v>
                </c:pt>
                <c:pt idx="2">
                  <c:v>0.13800000000000001</c:v>
                </c:pt>
                <c:pt idx="3">
                  <c:v>0.14599999999999999</c:v>
                </c:pt>
                <c:pt idx="4">
                  <c:v>0.20899999999999999</c:v>
                </c:pt>
                <c:pt idx="5">
                  <c:v>0.29599999999999999</c:v>
                </c:pt>
                <c:pt idx="6">
                  <c:v>0.39900000000000002</c:v>
                </c:pt>
                <c:pt idx="7">
                  <c:v>0.36</c:v>
                </c:pt>
                <c:pt idx="8">
                  <c:v>0.38200000000000001</c:v>
                </c:pt>
                <c:pt idx="9">
                  <c:v>0.19900000000000001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51-2749-8629-BD1CCCF078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2015-17 Foundations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0.192</c:v>
                </c:pt>
                <c:pt idx="1">
                  <c:v>0.248</c:v>
                </c:pt>
                <c:pt idx="2">
                  <c:v>0.251</c:v>
                </c:pt>
                <c:pt idx="3">
                  <c:v>0.28899999999999998</c:v>
                </c:pt>
                <c:pt idx="4">
                  <c:v>0.312</c:v>
                </c:pt>
                <c:pt idx="5">
                  <c:v>0.35799999999999998</c:v>
                </c:pt>
                <c:pt idx="6">
                  <c:v>0.34899999999999998</c:v>
                </c:pt>
                <c:pt idx="7">
                  <c:v>0.50700000000000001</c:v>
                </c:pt>
                <c:pt idx="8">
                  <c:v>0.33300000000000002</c:v>
                </c:pt>
                <c:pt idx="9">
                  <c:v>0.28599999999999998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51-2749-8629-BD1CCCF078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2015-17 Corequisite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0.60599999999999998</c:v>
                </c:pt>
                <c:pt idx="1">
                  <c:v>0.56399999999999995</c:v>
                </c:pt>
                <c:pt idx="2">
                  <c:v>0.58499999999999996</c:v>
                </c:pt>
                <c:pt idx="3">
                  <c:v>0.61499999999999999</c:v>
                </c:pt>
                <c:pt idx="4">
                  <c:v>0.61199999999999999</c:v>
                </c:pt>
                <c:pt idx="5">
                  <c:v>0.629</c:v>
                </c:pt>
                <c:pt idx="6">
                  <c:v>0.68700000000000006</c:v>
                </c:pt>
                <c:pt idx="7">
                  <c:v>0.67100000000000004</c:v>
                </c:pt>
                <c:pt idx="8">
                  <c:v>0.76100000000000001</c:v>
                </c:pt>
                <c:pt idx="9">
                  <c:v>0.627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51-2749-8629-BD1CCCF07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37666848"/>
        <c:axId val="537669200"/>
      </c:barChart>
      <c:catAx>
        <c:axId val="53766684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r>
                  <a:rPr lang="en-US" sz="1800" b="0" i="0" u="none" strike="noStrike">
                    <a:solidFill>
                      <a:srgbClr val="000000"/>
                    </a:solidFill>
                    <a:latin typeface="Lucida Grande"/>
                  </a:rPr>
                  <a:t>ACT Math Sub-score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7669200"/>
        <c:crosses val="autoZero"/>
        <c:auto val="1"/>
        <c:lblAlgn val="ctr"/>
        <c:lblOffset val="100"/>
        <c:noMultiLvlLbl val="1"/>
      </c:catAx>
      <c:valAx>
        <c:axId val="53766920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7666848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6056899999999998E-2"/>
          <c:y val="0.94713999999999998"/>
          <c:w val="0.84179499999999996"/>
          <c:h val="5.28604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6140199999999997E-2"/>
          <c:y val="2.9891999999999998E-2"/>
          <c:w val="0.95886000000000005"/>
          <c:h val="0.792636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 Traditional LS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0.45700000000000002</c:v>
                </c:pt>
                <c:pt idx="1">
                  <c:v>0.39700000000000002</c:v>
                </c:pt>
                <c:pt idx="2">
                  <c:v>0.42199999999999999</c:v>
                </c:pt>
                <c:pt idx="3">
                  <c:v>0.45400000000000001</c:v>
                </c:pt>
                <c:pt idx="4">
                  <c:v>0.48199999999999998</c:v>
                </c:pt>
                <c:pt idx="5">
                  <c:v>0.61599999999999999</c:v>
                </c:pt>
                <c:pt idx="6">
                  <c:v>0.59699999999999998</c:v>
                </c:pt>
                <c:pt idx="7">
                  <c:v>0.64700000000000002</c:v>
                </c:pt>
                <c:pt idx="8">
                  <c:v>0.44600000000000001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64-1A4A-9EBA-9F1F986F3D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2015-17 Foundations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0.42099999999999999</c:v>
                </c:pt>
                <c:pt idx="1">
                  <c:v>0.44600000000000001</c:v>
                </c:pt>
                <c:pt idx="2">
                  <c:v>0.434</c:v>
                </c:pt>
                <c:pt idx="3">
                  <c:v>0.48099999999999998</c:v>
                </c:pt>
                <c:pt idx="4">
                  <c:v>0.51500000000000001</c:v>
                </c:pt>
                <c:pt idx="5">
                  <c:v>0.435</c:v>
                </c:pt>
                <c:pt idx="6">
                  <c:v>0.48599999999999999</c:v>
                </c:pt>
                <c:pt idx="7">
                  <c:v>0.63900000000000001</c:v>
                </c:pt>
                <c:pt idx="8">
                  <c:v>0.42399999999999999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64-1A4A-9EBA-9F1F986F3D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2015-17 Corequisite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0.70099999999999996</c:v>
                </c:pt>
                <c:pt idx="1">
                  <c:v>0.76600000000000001</c:v>
                </c:pt>
                <c:pt idx="2">
                  <c:v>0.74199999999999999</c:v>
                </c:pt>
                <c:pt idx="3">
                  <c:v>0.752</c:v>
                </c:pt>
                <c:pt idx="4">
                  <c:v>0.77300000000000002</c:v>
                </c:pt>
                <c:pt idx="5">
                  <c:v>0.77500000000000002</c:v>
                </c:pt>
                <c:pt idx="6">
                  <c:v>0.751</c:v>
                </c:pt>
                <c:pt idx="7">
                  <c:v>0.75800000000000001</c:v>
                </c:pt>
                <c:pt idx="8">
                  <c:v>0.73899999999999999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F64-1A4A-9EBA-9F1F986F3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37667240"/>
        <c:axId val="532848112"/>
      </c:barChart>
      <c:catAx>
        <c:axId val="53766724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r>
                  <a:rPr lang="en-US" sz="1800" b="0" i="0" u="none" strike="noStrike">
                    <a:solidFill>
                      <a:srgbClr val="000000"/>
                    </a:solidFill>
                    <a:latin typeface="Lucida Grande"/>
                  </a:rPr>
                  <a:t>ACT Writing Subscore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848112"/>
        <c:crosses val="autoZero"/>
        <c:auto val="1"/>
        <c:lblAlgn val="ctr"/>
        <c:lblOffset val="100"/>
        <c:noMultiLvlLbl val="1"/>
      </c:catAx>
      <c:valAx>
        <c:axId val="53284811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7667240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0813900000000002E-2"/>
          <c:y val="0.94764400000000004"/>
          <c:w val="0.91073599999999999"/>
          <c:h val="5.23558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6450299999999998E-2"/>
          <c:y val="3.0738999999999999E-2"/>
          <c:w val="0.95855000000000001"/>
          <c:h val="0.806980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 Traditional DevEd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0.113208</c:v>
                </c:pt>
                <c:pt idx="1">
                  <c:v>8.7999999999999995E-2</c:v>
                </c:pt>
                <c:pt idx="2">
                  <c:v>0.13800000000000001</c:v>
                </c:pt>
                <c:pt idx="3">
                  <c:v>0.14599999999999999</c:v>
                </c:pt>
                <c:pt idx="4">
                  <c:v>0.20899999999999999</c:v>
                </c:pt>
                <c:pt idx="5">
                  <c:v>0.29599999999999999</c:v>
                </c:pt>
                <c:pt idx="6">
                  <c:v>0.39900000000000002</c:v>
                </c:pt>
                <c:pt idx="7">
                  <c:v>0.36</c:v>
                </c:pt>
                <c:pt idx="8">
                  <c:v>0.38200000000000001</c:v>
                </c:pt>
                <c:pt idx="9">
                  <c:v>0.19900000000000001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F5-5D4A-BB66-4984913147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 Foundations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0.19298199999999999</c:v>
                </c:pt>
                <c:pt idx="1">
                  <c:v>0.249</c:v>
                </c:pt>
                <c:pt idx="2">
                  <c:v>0.26</c:v>
                </c:pt>
                <c:pt idx="3">
                  <c:v>0.316</c:v>
                </c:pt>
                <c:pt idx="4">
                  <c:v>0.34699999999999998</c:v>
                </c:pt>
                <c:pt idx="5">
                  <c:v>0.45300000000000001</c:v>
                </c:pt>
                <c:pt idx="6">
                  <c:v>0.34200000000000003</c:v>
                </c:pt>
                <c:pt idx="7">
                  <c:v>0.45500000000000002</c:v>
                </c:pt>
                <c:pt idx="8">
                  <c:v>0.33300000000000002</c:v>
                </c:pt>
                <c:pt idx="9">
                  <c:v>0.31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F5-5D4A-BB66-4984913147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 Corequisite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0.66666700000000001</c:v>
                </c:pt>
                <c:pt idx="1">
                  <c:v>0.73799999999999999</c:v>
                </c:pt>
                <c:pt idx="2">
                  <c:v>0.63600000000000001</c:v>
                </c:pt>
                <c:pt idx="3">
                  <c:v>0.67300000000000004</c:v>
                </c:pt>
                <c:pt idx="4">
                  <c:v>0.629</c:v>
                </c:pt>
                <c:pt idx="5">
                  <c:v>0.66800000000000004</c:v>
                </c:pt>
                <c:pt idx="6">
                  <c:v>0.68799999999999994</c:v>
                </c:pt>
                <c:pt idx="7">
                  <c:v>0.67300000000000004</c:v>
                </c:pt>
                <c:pt idx="8">
                  <c:v>0.746</c:v>
                </c:pt>
                <c:pt idx="9">
                  <c:v>0.66300000000000003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F5-5D4A-BB66-498491314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32849288"/>
        <c:axId val="532849680"/>
      </c:barChart>
      <c:catAx>
        <c:axId val="53284928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r>
                  <a:rPr lang="en-US" sz="1800" b="0" i="0" u="none" strike="noStrike">
                    <a:solidFill>
                      <a:srgbClr val="000000"/>
                    </a:solidFill>
                    <a:latin typeface="Lucida Grande"/>
                  </a:rPr>
                  <a:t>ACT Math Sub-score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849680"/>
        <c:crosses val="autoZero"/>
        <c:auto val="1"/>
        <c:lblAlgn val="ctr"/>
        <c:lblOffset val="100"/>
        <c:noMultiLvlLbl val="1"/>
      </c:catAx>
      <c:valAx>
        <c:axId val="53284968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32849288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1617799999999998E-2"/>
          <c:y val="0.946515"/>
          <c:w val="0.90409300000000004"/>
          <c:h val="5.3485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6321800000000001E-2"/>
          <c:y val="3.02703E-2"/>
          <c:w val="0.95867800000000003"/>
          <c:h val="0.790169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 Traditional DevEd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0.192</c:v>
                </c:pt>
                <c:pt idx="1">
                  <c:v>7.0999999999999994E-2</c:v>
                </c:pt>
                <c:pt idx="2">
                  <c:v>0.13</c:v>
                </c:pt>
                <c:pt idx="3">
                  <c:v>0.13400000000000001</c:v>
                </c:pt>
                <c:pt idx="4">
                  <c:v>0.189</c:v>
                </c:pt>
                <c:pt idx="5">
                  <c:v>0.22500000000000001</c:v>
                </c:pt>
                <c:pt idx="6">
                  <c:v>0.41399999999999998</c:v>
                </c:pt>
                <c:pt idx="7">
                  <c:v>0.34300000000000003</c:v>
                </c:pt>
                <c:pt idx="8">
                  <c:v>0.44</c:v>
                </c:pt>
                <c:pt idx="9">
                  <c:v>0.17199999999999999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AC-4243-8FC6-45C3475142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2015-17 Foundations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pictureOptions>
            <c:pictureFormat val="stretch"/>
          </c:pictureOptions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0.18085100000000001</c:v>
                </c:pt>
                <c:pt idx="1">
                  <c:v>0.21199999999999999</c:v>
                </c:pt>
                <c:pt idx="2">
                  <c:v>0.23100000000000001</c:v>
                </c:pt>
                <c:pt idx="3">
                  <c:v>0.26200000000000001</c:v>
                </c:pt>
                <c:pt idx="4">
                  <c:v>0.28000000000000003</c:v>
                </c:pt>
                <c:pt idx="5">
                  <c:v>0.27</c:v>
                </c:pt>
                <c:pt idx="6">
                  <c:v>0.3</c:v>
                </c:pt>
                <c:pt idx="7">
                  <c:v>0</c:v>
                </c:pt>
                <c:pt idx="8">
                  <c:v>0</c:v>
                </c:pt>
                <c:pt idx="9">
                  <c:v>0.255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AC-4243-8FC6-45C3475142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2015-17 Corequisite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Total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0.59756100000000001</c:v>
                </c:pt>
                <c:pt idx="1">
                  <c:v>0.52300000000000002</c:v>
                </c:pt>
                <c:pt idx="2">
                  <c:v>0.55800000000000005</c:v>
                </c:pt>
                <c:pt idx="3">
                  <c:v>0.61799999999999999</c:v>
                </c:pt>
                <c:pt idx="4">
                  <c:v>0.58399999999999996</c:v>
                </c:pt>
                <c:pt idx="5">
                  <c:v>0.63300000000000001</c:v>
                </c:pt>
                <c:pt idx="6">
                  <c:v>0.66700000000000004</c:v>
                </c:pt>
                <c:pt idx="7">
                  <c:v>0.72099999999999997</c:v>
                </c:pt>
                <c:pt idx="8">
                  <c:v>0.752</c:v>
                </c:pt>
                <c:pt idx="9">
                  <c:v>0.61399999999999999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AC-4243-8FC6-45C347514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29343120"/>
        <c:axId val="529343904"/>
      </c:barChart>
      <c:catAx>
        <c:axId val="52934312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Lucida Grande"/>
                  </a:defRPr>
                </a:pPr>
                <a:r>
                  <a:rPr lang="en-US" sz="1800" b="0" i="0" u="none" strike="noStrike">
                    <a:solidFill>
                      <a:srgbClr val="000000"/>
                    </a:solidFill>
                    <a:latin typeface="Lucida Grande"/>
                  </a:rPr>
                  <a:t>ACT Math Sub-score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29343904"/>
        <c:crosses val="autoZero"/>
        <c:auto val="1"/>
        <c:lblAlgn val="ctr"/>
        <c:lblOffset val="100"/>
        <c:noMultiLvlLbl val="1"/>
      </c:catAx>
      <c:valAx>
        <c:axId val="52934390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Lucida Grande"/>
              </a:defRPr>
            </a:pPr>
            <a:endParaRPr lang="en-US"/>
          </a:p>
        </c:txPr>
        <c:crossAx val="529343120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6061199999999997E-2"/>
          <c:y val="0.94713999999999998"/>
          <c:w val="0.92532800000000004"/>
          <c:h val="5.28604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Lucida Grand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0" name="Shape 9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7724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1529" latinLnBrk="0">
      <a:defRPr sz="3000">
        <a:latin typeface="+mn-lt"/>
        <a:ea typeface="+mn-ea"/>
        <a:cs typeface="+mn-cs"/>
        <a:sym typeface="Lucida Grande"/>
      </a:defRPr>
    </a:lvl1pPr>
    <a:lvl2pPr indent="228600" defTabSz="821529" latinLnBrk="0">
      <a:defRPr sz="3000">
        <a:latin typeface="+mn-lt"/>
        <a:ea typeface="+mn-ea"/>
        <a:cs typeface="+mn-cs"/>
        <a:sym typeface="Lucida Grande"/>
      </a:defRPr>
    </a:lvl2pPr>
    <a:lvl3pPr indent="457200" defTabSz="821529" latinLnBrk="0">
      <a:defRPr sz="3000">
        <a:latin typeface="+mn-lt"/>
        <a:ea typeface="+mn-ea"/>
        <a:cs typeface="+mn-cs"/>
        <a:sym typeface="Lucida Grande"/>
      </a:defRPr>
    </a:lvl3pPr>
    <a:lvl4pPr indent="685800" defTabSz="821529" latinLnBrk="0">
      <a:defRPr sz="3000">
        <a:latin typeface="+mn-lt"/>
        <a:ea typeface="+mn-ea"/>
        <a:cs typeface="+mn-cs"/>
        <a:sym typeface="Lucida Grande"/>
      </a:defRPr>
    </a:lvl4pPr>
    <a:lvl5pPr indent="914400" defTabSz="821529" latinLnBrk="0">
      <a:defRPr sz="3000">
        <a:latin typeface="+mn-lt"/>
        <a:ea typeface="+mn-ea"/>
        <a:cs typeface="+mn-cs"/>
        <a:sym typeface="Lucida Grande"/>
      </a:defRPr>
    </a:lvl5pPr>
    <a:lvl6pPr indent="1143000" defTabSz="821529" latinLnBrk="0">
      <a:defRPr sz="3000">
        <a:latin typeface="+mn-lt"/>
        <a:ea typeface="+mn-ea"/>
        <a:cs typeface="+mn-cs"/>
        <a:sym typeface="Lucida Grande"/>
      </a:defRPr>
    </a:lvl6pPr>
    <a:lvl7pPr indent="1371600" defTabSz="821529" latinLnBrk="0">
      <a:defRPr sz="3000">
        <a:latin typeface="+mn-lt"/>
        <a:ea typeface="+mn-ea"/>
        <a:cs typeface="+mn-cs"/>
        <a:sym typeface="Lucida Grande"/>
      </a:defRPr>
    </a:lvl7pPr>
    <a:lvl8pPr indent="1600200" defTabSz="821529" latinLnBrk="0">
      <a:defRPr sz="3000">
        <a:latin typeface="+mn-lt"/>
        <a:ea typeface="+mn-ea"/>
        <a:cs typeface="+mn-cs"/>
        <a:sym typeface="Lucida Grande"/>
      </a:defRPr>
    </a:lvl8pPr>
    <a:lvl9pPr indent="1828800" defTabSz="821529" latinLnBrk="0">
      <a:defRPr sz="3000">
        <a:latin typeface="+mn-lt"/>
        <a:ea typeface="+mn-ea"/>
        <a:cs typeface="+mn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4858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9254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2.png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12082143"/>
            <a:ext cx="6743703" cy="151130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/>
          <p:cNvSpPr/>
          <p:nvPr/>
        </p:nvSpPr>
        <p:spPr>
          <a:xfrm>
            <a:off x="7079102" y="12109714"/>
            <a:ext cx="17518782" cy="1646661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16" name="Rectangle"/>
          <p:cNvSpPr/>
          <p:nvPr/>
        </p:nvSpPr>
        <p:spPr>
          <a:xfrm>
            <a:off x="1826566" y="12933043"/>
            <a:ext cx="2147050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71"/>
          <p:cNvSpPr>
            <a:spLocks noGrp="1"/>
          </p:cNvSpPr>
          <p:nvPr>
            <p:ph type="pic" sz="half" idx="13"/>
          </p:nvPr>
        </p:nvSpPr>
        <p:spPr>
          <a:xfrm>
            <a:off x="6477000" y="2303858"/>
            <a:ext cx="11430000" cy="64115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5"/>
            <a:ext cx="14716127" cy="2393160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0" cy="3429005"/>
          </a:xfrm>
          <a:prstGeom prst="rect">
            <a:avLst/>
          </a:prstGeom>
        </p:spPr>
        <p:txBody>
          <a:bodyPr lIns="0" tIns="0" rIns="0" bIns="0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0" cy="8036723"/>
          </a:xfrm>
          <a:prstGeom prst="rect">
            <a:avLst/>
          </a:prstGeom>
        </p:spPr>
        <p:txBody>
          <a:bodyPr lIns="0" tIns="0" rIns="0" bIns="0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80"/>
          <p:cNvSpPr>
            <a:spLocks noGrp="1"/>
          </p:cNvSpPr>
          <p:nvPr>
            <p:ph type="pic" sz="half" idx="13"/>
          </p:nvPr>
        </p:nvSpPr>
        <p:spPr>
          <a:xfrm>
            <a:off x="6477000" y="2303858"/>
            <a:ext cx="11430000" cy="641151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5"/>
            <a:ext cx="14716127" cy="2393160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89"/>
          <p:cNvSpPr>
            <a:spLocks noGrp="1"/>
          </p:cNvSpPr>
          <p:nvPr>
            <p:ph type="pic" sz="quarter" idx="13"/>
          </p:nvPr>
        </p:nvSpPr>
        <p:spPr>
          <a:xfrm>
            <a:off x="13067109" y="2768200"/>
            <a:ext cx="5929316" cy="7911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3940966" y="1982390"/>
            <a:ext cx="8251035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9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6" y="6732984"/>
            <a:ext cx="8251035" cy="4643441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99"/>
          <p:cNvSpPr>
            <a:spLocks noGrp="1"/>
          </p:cNvSpPr>
          <p:nvPr>
            <p:ph type="pic" sz="quarter" idx="13"/>
          </p:nvPr>
        </p:nvSpPr>
        <p:spPr>
          <a:xfrm>
            <a:off x="13067109" y="2768200"/>
            <a:ext cx="5929316" cy="7911708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3940966" y="1982390"/>
            <a:ext cx="8251035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9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6" y="6732984"/>
            <a:ext cx="8251035" cy="4643441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09"/>
          <p:cNvSpPr>
            <a:spLocks noGrp="1"/>
          </p:cNvSpPr>
          <p:nvPr>
            <p:ph type="pic" sz="quarter" idx="13"/>
          </p:nvPr>
        </p:nvSpPr>
        <p:spPr>
          <a:xfrm>
            <a:off x="13138545" y="4054078"/>
            <a:ext cx="5768582" cy="76973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1"/>
            <a:ext cx="7090173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997601" indent="-680100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1pPr>
            <a:lvl2pPr marL="1442101" indent="-680100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2pPr>
            <a:lvl3pPr marL="1886602" indent="-680099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3pPr>
            <a:lvl4pPr marL="23311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4pPr>
            <a:lvl5pPr marL="27756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1"/>
            <a:ext cx="7090173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997601" indent="-680100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1pPr>
            <a:lvl2pPr marL="1442101" indent="-680100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2pPr>
            <a:lvl3pPr marL="1886602" indent="-680099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3pPr>
            <a:lvl4pPr marL="23311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4pPr>
            <a:lvl5pPr marL="27756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7937" y="3893341"/>
            <a:ext cx="5572129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997601" indent="-680100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1pPr>
            <a:lvl2pPr marL="1442101" indent="-680100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2pPr>
            <a:lvl3pPr marL="1886602" indent="-680099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3pPr>
            <a:lvl4pPr marL="23311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4pPr>
            <a:lvl5pPr marL="27756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1968559"/>
            <a:ext cx="24134476" cy="174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/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P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/>
          <p:cNvSpPr/>
          <p:nvPr/>
        </p:nvSpPr>
        <p:spPr>
          <a:xfrm>
            <a:off x="7079102" y="12109714"/>
            <a:ext cx="17518782" cy="1646661"/>
          </a:xfrm>
          <a:prstGeom prst="rect">
            <a:avLst/>
          </a:prstGeom>
          <a:solidFill>
            <a:srgbClr val="BC2C45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25" name="Rectangle"/>
          <p:cNvSpPr/>
          <p:nvPr/>
        </p:nvSpPr>
        <p:spPr>
          <a:xfrm>
            <a:off x="1826566" y="12933043"/>
            <a:ext cx="2147050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pic>
        <p:nvPicPr>
          <p:cNvPr id="26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2" y="12109714"/>
            <a:ext cx="6449259" cy="151747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40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10515604"/>
          </a:xfrm>
          <a:prstGeom prst="rect">
            <a:avLst/>
          </a:prstGeom>
        </p:spPr>
        <p:txBody>
          <a:bodyPr lIns="91436" tIns="91436" rIns="91436" bIns="91436"/>
          <a:lstStyle>
            <a:lvl1pPr marL="636813" indent="-63681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8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23" y="12508989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617361" indent="-617361" defTabSz="821529"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59" indent="-617361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59" indent="-617359" defTabSz="821529"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59" indent="-617359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59" indent="-617359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4419598" y="6864349"/>
            <a:ext cx="15544805" cy="3244855"/>
          </a:xfrm>
          <a:prstGeom prst="rect">
            <a:avLst/>
          </a:prstGeom>
        </p:spPr>
        <p:txBody>
          <a:bodyPr lIns="91436" tIns="91436" rIns="91436" bIns="91436"/>
          <a:lstStyle>
            <a:lvl1pPr defTabSz="642937">
              <a:defRPr sz="5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198" y="10109200"/>
            <a:ext cx="12801604" cy="3606802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 defTabSz="642937">
              <a:spcBef>
                <a:spcPts val="800"/>
              </a:spcBef>
              <a:buSzTx/>
              <a:buFontTx/>
              <a:buNone/>
              <a:defRPr sz="52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0" algn="ctr" defTabSz="642937">
              <a:spcBef>
                <a:spcPts val="800"/>
              </a:spcBef>
              <a:buSzTx/>
              <a:buFontTx/>
              <a:buNone/>
              <a:defRPr sz="52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0" algn="ctr" defTabSz="642937">
              <a:spcBef>
                <a:spcPts val="800"/>
              </a:spcBef>
              <a:buSzTx/>
              <a:buFontTx/>
              <a:buNone/>
              <a:defRPr sz="52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0" algn="ctr" defTabSz="642937">
              <a:spcBef>
                <a:spcPts val="800"/>
              </a:spcBef>
              <a:buSzTx/>
              <a:buFontTx/>
              <a:buNone/>
              <a:defRPr sz="52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0" algn="ctr" defTabSz="642937">
              <a:spcBef>
                <a:spcPts val="800"/>
              </a:spcBef>
              <a:buSzTx/>
              <a:buFontTx/>
              <a:buNone/>
              <a:defRPr sz="52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73223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40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10515604"/>
          </a:xfrm>
          <a:prstGeom prst="rect">
            <a:avLst/>
          </a:prstGeom>
        </p:spPr>
        <p:txBody>
          <a:bodyPr lIns="91436" tIns="91436" rIns="91436" bIns="91436"/>
          <a:lstStyle>
            <a:lvl1pPr marL="636813" indent="-63681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8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23" y="12508989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40"/>
          </a:xfrm>
          <a:prstGeom prst="rect">
            <a:avLst/>
          </a:prstGeom>
        </p:spPr>
        <p:txBody>
          <a:bodyPr lIns="91436" tIns="91436" rIns="91436" bIns="91436"/>
          <a:lstStyle>
            <a:lvl1pPr defTabSz="64293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10515604"/>
          </a:xfrm>
          <a:prstGeom prst="rect">
            <a:avLst/>
          </a:prstGeom>
        </p:spPr>
        <p:txBody>
          <a:bodyPr lIns="91436" tIns="91436" rIns="91436" bIns="91436"/>
          <a:lstStyle>
            <a:lvl1pPr marL="642934" indent="-642934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19" indent="-612319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00" indent="-685799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00" indent="-685800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47998" y="12859083"/>
            <a:ext cx="449845" cy="442094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1285875">
              <a:defRPr sz="18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40"/>
          </a:xfrm>
          <a:prstGeom prst="rect">
            <a:avLst/>
          </a:prstGeom>
        </p:spPr>
        <p:txBody>
          <a:bodyPr lIns="91436" tIns="91436" rIns="91436" bIns="91436"/>
          <a:lstStyle>
            <a:lvl1pPr defTabSz="64293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398" y="3200398"/>
            <a:ext cx="8077204" cy="10515604"/>
          </a:xfrm>
          <a:prstGeom prst="rect">
            <a:avLst/>
          </a:prstGeom>
        </p:spPr>
        <p:txBody>
          <a:bodyPr lIns="91436" tIns="91436" rIns="91436" bIns="91436"/>
          <a:lstStyle>
            <a:lvl1pPr marL="636813" indent="-636813" defTabSz="642937">
              <a:spcBef>
                <a:spcPts val="800"/>
              </a:spcBef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marL="1508758" indent="-594358" defTabSz="642937">
              <a:spcBef>
                <a:spcPts val="800"/>
              </a:spcBef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642937">
              <a:spcBef>
                <a:spcPts val="800"/>
              </a:spcBef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642937">
              <a:spcBef>
                <a:spcPts val="800"/>
              </a:spcBef>
              <a:defRPr sz="5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47998" y="12859083"/>
            <a:ext cx="449845" cy="442094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1285875">
              <a:defRPr sz="18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4492625" y="8813800"/>
            <a:ext cx="15544802" cy="2724151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642937">
              <a:defRPr sz="7800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92625" y="5813425"/>
            <a:ext cx="15544802" cy="3000377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 defTabSz="642937">
              <a:spcBef>
                <a:spcPts val="500"/>
              </a:spcBef>
              <a:buSzTx/>
              <a:buFontTx/>
              <a:buNone/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642937">
              <a:spcBef>
                <a:spcPts val="500"/>
              </a:spcBef>
              <a:buSzTx/>
              <a:buFontTx/>
              <a:buNone/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642937">
              <a:spcBef>
                <a:spcPts val="500"/>
              </a:spcBef>
              <a:buSzTx/>
              <a:buFontTx/>
              <a:buNone/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642937">
              <a:spcBef>
                <a:spcPts val="500"/>
              </a:spcBef>
              <a:buSzTx/>
              <a:buFontTx/>
              <a:buNone/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642937">
              <a:spcBef>
                <a:spcPts val="500"/>
              </a:spcBef>
              <a:buSzTx/>
              <a:buFontTx/>
              <a:buNone/>
              <a:defRPr sz="3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47998" y="12859083"/>
            <a:ext cx="449845" cy="442094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1285875">
              <a:defRPr sz="18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40"/>
          </a:xfrm>
          <a:prstGeom prst="rect">
            <a:avLst/>
          </a:prstGeom>
        </p:spPr>
        <p:txBody>
          <a:bodyPr lIns="91436" tIns="91436" rIns="91436" bIns="91436"/>
          <a:lstStyle>
            <a:lvl1pPr defTabSz="64293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10515604"/>
          </a:xfrm>
          <a:prstGeom prst="rect">
            <a:avLst/>
          </a:prstGeom>
        </p:spPr>
        <p:txBody>
          <a:bodyPr lIns="91436" tIns="91436" rIns="91436" bIns="91436"/>
          <a:lstStyle>
            <a:lvl1pPr marL="642934" indent="-642934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19" indent="-612319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00" indent="-685799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00" indent="-685800" defTabSz="642937">
              <a:spcBef>
                <a:spcPts val="900"/>
              </a:spcBef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47998" y="12859083"/>
            <a:ext cx="449845" cy="442094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1285875">
              <a:defRPr sz="18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50" y="6216650"/>
            <a:ext cx="3568700" cy="12827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32990" y="12821287"/>
            <a:ext cx="488615" cy="513073"/>
          </a:xfrm>
          <a:prstGeom prst="rect">
            <a:avLst/>
          </a:prstGeom>
        </p:spPr>
        <p:txBody>
          <a:bodyPr lIns="91436" tIns="91436" rIns="91436" bIns="91436"/>
          <a:lstStyle>
            <a:lvl1pPr defTabSz="1285875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_no log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3958828" y="0"/>
            <a:ext cx="16466344" cy="2846335"/>
          </a:xfrm>
          <a:prstGeom prst="rect">
            <a:avLst/>
          </a:prstGeom>
        </p:spPr>
        <p:txBody>
          <a:bodyPr lIns="53575" tIns="53575" rIns="53575" bIns="53575"/>
          <a:lstStyle>
            <a:lvl1pPr defTabSz="910828">
              <a:defRPr sz="8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09153" y="12954000"/>
            <a:ext cx="279694" cy="284952"/>
          </a:xfrm>
          <a:prstGeom prst="rect">
            <a:avLst/>
          </a:prstGeom>
        </p:spPr>
        <p:txBody>
          <a:bodyPr lIns="53575" tIns="53575" rIns="53575" bIns="53575" anchor="t">
            <a:normAutofit/>
          </a:bodyPr>
          <a:lstStyle>
            <a:lvl1pPr algn="ctr" defTabSz="1821656">
              <a:defRPr sz="1200">
                <a:solidFill>
                  <a:srgbClr val="999999"/>
                </a:solidFill>
                <a:uFill>
                  <a:solidFill>
                    <a:srgbClr val="F1F0E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3962396" y="-3"/>
            <a:ext cx="16459210" cy="2846341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6" y="3200400"/>
            <a:ext cx="16459210" cy="10515601"/>
          </a:xfrm>
          <a:prstGeom prst="rect">
            <a:avLst/>
          </a:prstGeom>
        </p:spPr>
        <p:txBody>
          <a:bodyPr lIns="91436" tIns="91436" rIns="91436" bIns="91436"/>
          <a:lstStyle>
            <a:lvl1pPr marL="636812" indent="-636812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20" y="12508989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/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0" tIns="0" rIns="0" bIns="0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0" tIns="0" rIns="0" bIns="0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0" tIns="0" rIns="0" bIns="0" anchor="b"/>
          <a:lstStyle>
            <a:lvl1pPr defTabSz="821529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0" tIns="0" rIns="0" bIns="0" anchor="b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0" tIns="0" rIns="0" bIns="0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 lIns="0" tIns="0" rIns="0" bIns="0" anchor="ctr"/>
          <a:lstStyle>
            <a:lvl1pPr marL="617361" indent="-617361" defTabSz="821529"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59" indent="-617361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59" indent="-617359" defTabSz="821529"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59" indent="-617359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59" indent="-617359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696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3962398" y="1957708"/>
            <a:ext cx="16459205" cy="1648356"/>
          </a:xfrm>
          <a:prstGeom prst="rect">
            <a:avLst/>
          </a:prstGeom>
        </p:spPr>
        <p:txBody>
          <a:bodyPr lIns="68578" tIns="68578" rIns="68578" bIns="68578"/>
          <a:lstStyle>
            <a:lvl1pPr algn="l" defTabSz="914400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398" y="4114800"/>
            <a:ext cx="16459205" cy="6246796"/>
          </a:xfrm>
          <a:prstGeom prst="rect">
            <a:avLst/>
          </a:prstGeom>
        </p:spPr>
        <p:txBody>
          <a:bodyPr lIns="68578" tIns="68578" rIns="68578" bIns="68578"/>
          <a:lstStyle>
            <a:lvl1pPr marL="636813" indent="-636813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8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933339" y="11096252"/>
            <a:ext cx="402666" cy="353057"/>
          </a:xfrm>
          <a:prstGeom prst="rect">
            <a:avLst/>
          </a:prstGeom>
        </p:spPr>
        <p:txBody>
          <a:bodyPr lIns="68578" tIns="68578" rIns="68578" bIns="68578" anchor="t"/>
          <a:lstStyle>
            <a:lvl1pPr defTabSz="914400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Text"/>
          <p:cNvSpPr txBox="1">
            <a:spLocks noGrp="1"/>
          </p:cNvSpPr>
          <p:nvPr>
            <p:ph type="title"/>
          </p:nvPr>
        </p:nvSpPr>
        <p:spPr>
          <a:xfrm>
            <a:off x="6417466" y="8324849"/>
            <a:ext cx="11658605" cy="2043118"/>
          </a:xfrm>
          <a:prstGeom prst="rect">
            <a:avLst/>
          </a:prstGeom>
        </p:spPr>
        <p:txBody>
          <a:bodyPr lIns="68578" tIns="68578" rIns="68578" bIns="68578" anchor="t"/>
          <a:lstStyle>
            <a:lvl1pPr algn="l" defTabSz="642934">
              <a:defRPr sz="7400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17466" y="6074569"/>
            <a:ext cx="11658605" cy="2250287"/>
          </a:xfrm>
          <a:prstGeom prst="rect">
            <a:avLst/>
          </a:prstGeom>
        </p:spPr>
        <p:txBody>
          <a:bodyPr lIns="68578" tIns="68578" rIns="68578" bIns="68578" anchor="b"/>
          <a:lstStyle>
            <a:lvl1pPr marL="0" indent="0" defTabSz="642934">
              <a:spcBef>
                <a:spcPts val="500"/>
              </a:spcBef>
              <a:buSzTx/>
              <a:buFontTx/>
              <a:buNone/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642934">
              <a:spcBef>
                <a:spcPts val="500"/>
              </a:spcBef>
              <a:buSzTx/>
              <a:buFontTx/>
              <a:buNone/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642934">
              <a:spcBef>
                <a:spcPts val="500"/>
              </a:spcBef>
              <a:buSzTx/>
              <a:buFontTx/>
              <a:buNone/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642934">
              <a:spcBef>
                <a:spcPts val="500"/>
              </a:spcBef>
              <a:buSzTx/>
              <a:buFontTx/>
              <a:buNone/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642934">
              <a:spcBef>
                <a:spcPts val="500"/>
              </a:spcBef>
              <a:buSzTx/>
              <a:buFontTx/>
              <a:buNone/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33998" y="11358812"/>
            <a:ext cx="375877" cy="359109"/>
          </a:xfrm>
          <a:prstGeom prst="rect">
            <a:avLst/>
          </a:prstGeom>
        </p:spPr>
        <p:txBody>
          <a:bodyPr lIns="68578" tIns="68578" rIns="68578" bIns="68578" anchor="t"/>
          <a:lstStyle>
            <a:lvl1pPr algn="l" defTabSz="1285875">
              <a:defRPr sz="16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le Text"/>
          <p:cNvSpPr txBox="1">
            <a:spLocks noGrp="1"/>
          </p:cNvSpPr>
          <p:nvPr>
            <p:ph type="title"/>
          </p:nvPr>
        </p:nvSpPr>
        <p:spPr>
          <a:xfrm>
            <a:off x="3962398" y="1957708"/>
            <a:ext cx="16459205" cy="1648356"/>
          </a:xfrm>
          <a:prstGeom prst="rect">
            <a:avLst/>
          </a:prstGeom>
        </p:spPr>
        <p:txBody>
          <a:bodyPr lIns="68578" tIns="68578" rIns="68578" bIns="68578"/>
          <a:lstStyle>
            <a:lvl1pPr algn="l" defTabSz="914400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933334" y="11096252"/>
            <a:ext cx="402666" cy="353057"/>
          </a:xfrm>
          <a:prstGeom prst="rect">
            <a:avLst/>
          </a:prstGeom>
        </p:spPr>
        <p:txBody>
          <a:bodyPr lIns="68578" tIns="68578" rIns="68578" bIns="68578" anchor="t"/>
          <a:lstStyle>
            <a:lvl1pPr defTabSz="914400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itle Text"/>
          <p:cNvSpPr txBox="1">
            <a:spLocks noGrp="1"/>
          </p:cNvSpPr>
          <p:nvPr>
            <p:ph type="title"/>
          </p:nvPr>
        </p:nvSpPr>
        <p:spPr>
          <a:xfrm>
            <a:off x="6019798" y="1714498"/>
            <a:ext cx="12344404" cy="2134756"/>
          </a:xfrm>
          <a:prstGeom prst="rect">
            <a:avLst/>
          </a:prstGeom>
        </p:spPr>
        <p:txBody>
          <a:bodyPr lIns="68578" tIns="68578" rIns="68578" bIns="68578"/>
          <a:lstStyle>
            <a:lvl1pPr algn="l" defTabSz="642934">
              <a:defRPr sz="50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19798" y="4114800"/>
            <a:ext cx="12344404" cy="7886704"/>
          </a:xfrm>
          <a:prstGeom prst="rect">
            <a:avLst/>
          </a:prstGeom>
        </p:spPr>
        <p:txBody>
          <a:bodyPr lIns="68578" tIns="68578" rIns="68578" bIns="68578"/>
          <a:lstStyle>
            <a:lvl1pPr marL="612319" indent="-612319" defTabSz="642934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1pPr>
            <a:lvl2pPr marL="1052512" indent="-595312" defTabSz="642934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2pPr>
            <a:lvl3pPr marL="1390650" indent="-476250" defTabSz="642934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3pPr>
            <a:lvl4pPr marL="1943098" indent="-571498" defTabSz="642934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4pPr>
            <a:lvl5pPr marL="2400298" indent="-571498" defTabSz="642934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683451" y="11096241"/>
            <a:ext cx="366551" cy="327657"/>
          </a:xfrm>
          <a:prstGeom prst="rect">
            <a:avLst/>
          </a:prstGeom>
        </p:spPr>
        <p:txBody>
          <a:bodyPr lIns="68578" tIns="68578" rIns="68578" bIns="68578" anchor="t"/>
          <a:lstStyle>
            <a:lvl1pPr defTabSz="642934">
              <a:defRPr sz="12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itle Text"/>
          <p:cNvSpPr txBox="1">
            <a:spLocks noGrp="1"/>
          </p:cNvSpPr>
          <p:nvPr>
            <p:ph type="title"/>
          </p:nvPr>
        </p:nvSpPr>
        <p:spPr>
          <a:xfrm>
            <a:off x="3962398" y="324264"/>
            <a:ext cx="16459205" cy="2197806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914400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9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8329060"/>
          </a:xfrm>
          <a:prstGeom prst="rect">
            <a:avLst/>
          </a:prstGeom>
        </p:spPr>
        <p:txBody>
          <a:bodyPr lIns="91436" tIns="91436" rIns="91436" bIns="91436"/>
          <a:lstStyle>
            <a:lvl1pPr marL="636813" indent="-636813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8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914400">
              <a:spcBef>
                <a:spcPts val="12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23" y="12508989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914400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 Text"/>
          <p:cNvSpPr txBox="1">
            <a:spLocks noGrp="1"/>
          </p:cNvSpPr>
          <p:nvPr>
            <p:ph type="title"/>
          </p:nvPr>
        </p:nvSpPr>
        <p:spPr>
          <a:xfrm>
            <a:off x="3962398" y="1957708"/>
            <a:ext cx="16459205" cy="1648356"/>
          </a:xfrm>
          <a:prstGeom prst="rect">
            <a:avLst/>
          </a:prstGeom>
        </p:spPr>
        <p:txBody>
          <a:bodyPr lIns="68578" tIns="68578" rIns="68578" bIns="68578"/>
          <a:lstStyle>
            <a:lvl1pPr algn="l" defTabSz="914400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933339" y="11096252"/>
            <a:ext cx="402666" cy="353057"/>
          </a:xfrm>
          <a:prstGeom prst="rect">
            <a:avLst/>
          </a:prstGeom>
        </p:spPr>
        <p:txBody>
          <a:bodyPr lIns="68578" tIns="68578" rIns="68578" bIns="68578" anchor="t"/>
          <a:lstStyle>
            <a:lvl1pPr defTabSz="914400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 Text"/>
          <p:cNvSpPr txBox="1">
            <a:spLocks noGrp="1"/>
          </p:cNvSpPr>
          <p:nvPr>
            <p:ph type="title"/>
          </p:nvPr>
        </p:nvSpPr>
        <p:spPr>
          <a:xfrm>
            <a:off x="3962398" y="1957708"/>
            <a:ext cx="16459205" cy="1648356"/>
          </a:xfrm>
          <a:prstGeom prst="rect">
            <a:avLst/>
          </a:prstGeom>
        </p:spPr>
        <p:txBody>
          <a:bodyPr lIns="68574" tIns="68574" rIns="68574" bIns="68574"/>
          <a:lstStyle>
            <a:lvl1pPr algn="l" defTabSz="914400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933342" y="11096249"/>
            <a:ext cx="402660" cy="353051"/>
          </a:xfrm>
          <a:prstGeom prst="rect">
            <a:avLst/>
          </a:prstGeom>
        </p:spPr>
        <p:txBody>
          <a:bodyPr lIns="68574" tIns="68574" rIns="68574" bIns="68574" anchor="t"/>
          <a:lstStyle>
            <a:lvl1pPr defTabSz="914400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 Text"/>
          <p:cNvSpPr txBox="1">
            <a:spLocks noGrp="1"/>
          </p:cNvSpPr>
          <p:nvPr>
            <p:ph type="title"/>
          </p:nvPr>
        </p:nvSpPr>
        <p:spPr>
          <a:xfrm>
            <a:off x="6019796" y="1714497"/>
            <a:ext cx="12344408" cy="2134757"/>
          </a:xfrm>
          <a:prstGeom prst="rect">
            <a:avLst/>
          </a:prstGeom>
        </p:spPr>
        <p:txBody>
          <a:bodyPr lIns="68574" tIns="68574" rIns="68574" bIns="68574"/>
          <a:lstStyle>
            <a:lvl1pPr algn="l" defTabSz="642937">
              <a:defRPr sz="50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19796" y="4114800"/>
            <a:ext cx="12344408" cy="7886704"/>
          </a:xfrm>
          <a:prstGeom prst="rect">
            <a:avLst/>
          </a:prstGeom>
        </p:spPr>
        <p:txBody>
          <a:bodyPr lIns="68574" tIns="68574" rIns="68574" bIns="68574"/>
          <a:lstStyle>
            <a:lvl1pPr marL="612319" indent="-612319" defTabSz="642937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1pPr>
            <a:lvl2pPr marL="1052511" indent="-595309" defTabSz="642937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2pPr>
            <a:lvl3pPr marL="1390650" indent="-476250" defTabSz="642937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3pPr>
            <a:lvl4pPr marL="1943097" indent="-571494" defTabSz="642937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4pPr>
            <a:lvl5pPr marL="2400297" indent="-571497" defTabSz="642937">
              <a:spcBef>
                <a:spcPts val="800"/>
              </a:spcBef>
              <a:defRPr sz="50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683459" y="11096242"/>
            <a:ext cx="366545" cy="327651"/>
          </a:xfrm>
          <a:prstGeom prst="rect">
            <a:avLst/>
          </a:prstGeom>
        </p:spPr>
        <p:txBody>
          <a:bodyPr lIns="68574" tIns="68574" rIns="68574" bIns="68574" anchor="t"/>
          <a:lstStyle>
            <a:lvl1pPr defTabSz="642937">
              <a:defRPr sz="12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40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41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10515604"/>
          </a:xfrm>
          <a:prstGeom prst="rect">
            <a:avLst/>
          </a:prstGeom>
        </p:spPr>
        <p:txBody>
          <a:bodyPr lIns="91436" tIns="91436" rIns="91436" bIns="91436"/>
          <a:lstStyle>
            <a:lvl1pPr marL="636813" indent="-63681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8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20" y="12508989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1106714" indent="-789213" defTabSz="821529">
              <a:spcBef>
                <a:spcPts val="33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33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33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33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33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gradFill flip="none" rotWithShape="1">
          <a:gsLst>
            <a:gs pos="10000">
              <a:srgbClr val="F2F2F2"/>
            </a:gs>
            <a:gs pos="28000">
              <a:srgbClr val="FFFFFF"/>
            </a:gs>
            <a:gs pos="4800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1.png" descr="imag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701" y="-41943"/>
            <a:ext cx="24377652" cy="1828802"/>
          </a:xfrm>
          <a:prstGeom prst="rect">
            <a:avLst/>
          </a:prstGeom>
          <a:ln w="12700">
            <a:miter lim="400000"/>
          </a:ln>
          <a:effectLst>
            <a:outerShdw blurRad="584200" dist="2794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450" name="image1.png" descr="image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786857"/>
            <a:ext cx="1066804" cy="11950701"/>
          </a:xfrm>
          <a:prstGeom prst="rect">
            <a:avLst/>
          </a:prstGeom>
          <a:ln w="12700">
            <a:miter lim="400000"/>
          </a:ln>
          <a:effectLst>
            <a:outerShdw blurRad="584200" dist="2794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451" name="Title Text"/>
          <p:cNvSpPr txBox="1">
            <a:spLocks noGrp="1"/>
          </p:cNvSpPr>
          <p:nvPr>
            <p:ph type="title"/>
          </p:nvPr>
        </p:nvSpPr>
        <p:spPr>
          <a:xfrm>
            <a:off x="1076324" y="457200"/>
            <a:ext cx="11734797" cy="914398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1828830">
              <a:lnSpc>
                <a:spcPct val="90000"/>
              </a:lnSpc>
              <a:defRPr sz="56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36282" y="12437112"/>
            <a:ext cx="533415" cy="551175"/>
          </a:xfrm>
          <a:prstGeom prst="rect">
            <a:avLst/>
          </a:prstGeom>
        </p:spPr>
        <p:txBody>
          <a:bodyPr lIns="91436" tIns="91436" rIns="91436" bIns="91436"/>
          <a:lstStyle>
            <a:lvl1pPr defTabSz="1828800">
              <a:defRPr sz="2400">
                <a:solidFill>
                  <a:srgbClr val="545454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5" y="13090920"/>
            <a:ext cx="409774" cy="428340"/>
          </a:xfrm>
          <a:prstGeom prst="rect">
            <a:avLst/>
          </a:prstGeom>
        </p:spPr>
        <p:txBody>
          <a:bodyPr lIns="71434" tIns="71434" rIns="71434" bIns="71434" anchor="t"/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itle Text"/>
          <p:cNvSpPr txBox="1">
            <a:spLocks noGrp="1"/>
          </p:cNvSpPr>
          <p:nvPr>
            <p:ph type="title"/>
          </p:nvPr>
        </p:nvSpPr>
        <p:spPr>
          <a:xfrm>
            <a:off x="1219200" y="324278"/>
            <a:ext cx="21945600" cy="2197806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914400">
              <a:defRPr sz="56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69" name="Body Level One…"/>
          <p:cNvSpPr txBox="1">
            <a:spLocks noGrp="1"/>
          </p:cNvSpPr>
          <p:nvPr>
            <p:ph type="body" idx="1"/>
          </p:nvPr>
        </p:nvSpPr>
        <p:spPr>
          <a:xfrm>
            <a:off x="2381250" y="3893344"/>
            <a:ext cx="19621500" cy="8036719"/>
          </a:xfrm>
          <a:prstGeom prst="rect">
            <a:avLst/>
          </a:prstGeom>
        </p:spPr>
        <p:txBody>
          <a:bodyPr lIns="91436" tIns="91436" rIns="91436" bIns="91436"/>
          <a:lstStyle>
            <a:lvl1pPr marL="685800" indent="-685800" defTabSz="914400">
              <a:spcBef>
                <a:spcPts val="4000"/>
              </a:spcBef>
              <a:defRPr sz="5600">
                <a:latin typeface="Verdana"/>
                <a:ea typeface="Verdana"/>
                <a:cs typeface="Verdana"/>
                <a:sym typeface="Verdana"/>
              </a:defRPr>
            </a:lvl1pPr>
            <a:lvl2pPr marL="1123950" indent="-666750" defTabSz="914400">
              <a:spcBef>
                <a:spcPts val="4000"/>
              </a:spcBef>
              <a:defRPr sz="5600">
                <a:latin typeface="Verdana"/>
                <a:ea typeface="Verdana"/>
                <a:cs typeface="Verdana"/>
                <a:sym typeface="Verdana"/>
              </a:defRPr>
            </a:lvl2pPr>
            <a:lvl3pPr marL="1447800" indent="-533400" defTabSz="914400">
              <a:spcBef>
                <a:spcPts val="4000"/>
              </a:spcBef>
              <a:defRPr sz="5600">
                <a:latin typeface="Verdana"/>
                <a:ea typeface="Verdana"/>
                <a:cs typeface="Verdana"/>
                <a:sym typeface="Verdana"/>
              </a:defRPr>
            </a:lvl3pPr>
            <a:lvl4pPr marL="2011677" indent="-640077" defTabSz="914400">
              <a:spcBef>
                <a:spcPts val="4000"/>
              </a:spcBef>
              <a:defRPr sz="5600">
                <a:latin typeface="Verdana"/>
                <a:ea typeface="Verdana"/>
                <a:cs typeface="Verdana"/>
                <a:sym typeface="Verdana"/>
              </a:defRPr>
            </a:lvl4pPr>
            <a:lvl5pPr marL="2468877" indent="-640077" defTabSz="914400">
              <a:spcBef>
                <a:spcPts val="4000"/>
              </a:spcBef>
              <a:defRPr sz="56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929304" y="12852248"/>
            <a:ext cx="454698" cy="394373"/>
          </a:xfrm>
          <a:prstGeom prst="rect">
            <a:avLst/>
          </a:prstGeom>
        </p:spPr>
        <p:txBody>
          <a:bodyPr lIns="76536" tIns="76536" rIns="76536" bIns="76536" anchor="t"/>
          <a:lstStyle>
            <a:lvl1pPr defTabSz="914400">
              <a:defRPr sz="16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4"/>
            <a:ext cx="14716127" cy="10144130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1106714" indent="-789213" defTabSz="821529">
              <a:spcBef>
                <a:spcPts val="67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67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itle Text"/>
          <p:cNvSpPr txBox="1">
            <a:spLocks noGrp="1"/>
          </p:cNvSpPr>
          <p:nvPr>
            <p:ph type="title"/>
          </p:nvPr>
        </p:nvSpPr>
        <p:spPr>
          <a:xfrm>
            <a:off x="1926168" y="8813813"/>
            <a:ext cx="20726402" cy="2724154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914400">
              <a:defRPr sz="8000" b="1" cap="all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26168" y="5813426"/>
            <a:ext cx="20726402" cy="3000378"/>
          </a:xfrm>
          <a:prstGeom prst="rect">
            <a:avLst/>
          </a:prstGeom>
        </p:spPr>
        <p:txBody>
          <a:bodyPr lIns="91436" tIns="91436" rIns="91436" bIns="91436" anchor="b"/>
          <a:lstStyle>
            <a:lvl1pPr marL="0" indent="0" defTabSz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0" defTabSz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0" defTabSz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0" defTabSz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0" defTabSz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9502" y="12509003"/>
            <a:ext cx="484500" cy="424175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914400">
              <a:defRPr sz="16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asted-image.pdf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1968559"/>
            <a:ext cx="24134476" cy="1747364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Title Text"/>
          <p:cNvSpPr txBox="1">
            <a:spLocks noGrp="1"/>
          </p:cNvSpPr>
          <p:nvPr>
            <p:ph type="title"/>
          </p:nvPr>
        </p:nvSpPr>
        <p:spPr>
          <a:xfrm>
            <a:off x="4244578" y="430354"/>
            <a:ext cx="15894844" cy="1637858"/>
          </a:xfrm>
          <a:prstGeom prst="rect">
            <a:avLst/>
          </a:prstGeom>
        </p:spPr>
        <p:txBody>
          <a:bodyPr lIns="71434" tIns="71434" rIns="71434" bIns="71434" anchor="b"/>
          <a:lstStyle>
            <a:lvl1pPr algn="l" defTabSz="821529">
              <a:defRPr sz="10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10000">
              <a:srgbClr val="F2F2F2"/>
            </a:gs>
            <a:gs pos="28000">
              <a:srgbClr val="FFFFFF"/>
            </a:gs>
            <a:gs pos="4800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image1.png" descr="imag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701" y="-41943"/>
            <a:ext cx="24377655" cy="1828802"/>
          </a:xfrm>
          <a:prstGeom prst="rect">
            <a:avLst/>
          </a:prstGeom>
          <a:ln w="12700">
            <a:miter lim="400000"/>
          </a:ln>
          <a:effectLst>
            <a:outerShdw blurRad="584200" dist="2794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504" name="image1.png" descr="image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786857"/>
            <a:ext cx="1066804" cy="11950701"/>
          </a:xfrm>
          <a:prstGeom prst="rect">
            <a:avLst/>
          </a:prstGeom>
          <a:ln w="12700">
            <a:miter lim="400000"/>
          </a:ln>
          <a:effectLst>
            <a:outerShdw blurRad="584200" dist="2794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505" name="Title Text"/>
          <p:cNvSpPr txBox="1">
            <a:spLocks noGrp="1"/>
          </p:cNvSpPr>
          <p:nvPr>
            <p:ph type="title"/>
          </p:nvPr>
        </p:nvSpPr>
        <p:spPr>
          <a:xfrm>
            <a:off x="1076324" y="457200"/>
            <a:ext cx="19507199" cy="1127125"/>
          </a:xfrm>
          <a:prstGeom prst="rect">
            <a:avLst/>
          </a:prstGeom>
        </p:spPr>
        <p:txBody>
          <a:bodyPr lIns="91436" tIns="91436" rIns="91436" bIns="91436" anchor="t"/>
          <a:lstStyle>
            <a:lvl1pPr algn="l" defTabSz="1828830">
              <a:lnSpc>
                <a:spcPct val="90000"/>
              </a:lnSpc>
              <a:defRPr sz="56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6" name="Body Level One…"/>
          <p:cNvSpPr txBox="1">
            <a:spLocks noGrp="1"/>
          </p:cNvSpPr>
          <p:nvPr>
            <p:ph type="body" idx="1"/>
          </p:nvPr>
        </p:nvSpPr>
        <p:spPr>
          <a:xfrm>
            <a:off x="2295524" y="3048000"/>
            <a:ext cx="20878802" cy="9601200"/>
          </a:xfrm>
          <a:prstGeom prst="rect">
            <a:avLst/>
          </a:prstGeom>
        </p:spPr>
        <p:txBody>
          <a:bodyPr lIns="91436" tIns="91436" rIns="91436" bIns="91436"/>
          <a:lstStyle>
            <a:lvl1pPr marL="502928" indent="-457206" defTabSz="1828830">
              <a:lnSpc>
                <a:spcPct val="90000"/>
              </a:lnSpc>
              <a:spcBef>
                <a:spcPts val="3600"/>
              </a:spcBef>
              <a:buClr>
                <a:srgbClr val="545454"/>
              </a:buClr>
              <a:buSzPct val="80000"/>
              <a:defRPr sz="4600">
                <a:solidFill>
                  <a:srgbClr val="0D0D0D"/>
                </a:solidFill>
              </a:defRPr>
            </a:lvl1pPr>
            <a:lvl2pPr marL="800114" indent="-525788" defTabSz="1828830">
              <a:lnSpc>
                <a:spcPct val="90000"/>
              </a:lnSpc>
              <a:spcBef>
                <a:spcPts val="3600"/>
              </a:spcBef>
              <a:buClr>
                <a:srgbClr val="545454"/>
              </a:buClr>
              <a:buSzPct val="80000"/>
              <a:buChar char="•"/>
              <a:defRPr sz="4600">
                <a:solidFill>
                  <a:srgbClr val="0D0D0D"/>
                </a:solidFill>
              </a:defRPr>
            </a:lvl2pPr>
            <a:lvl3pPr marL="1087137" indent="-584207" defTabSz="1828830">
              <a:lnSpc>
                <a:spcPct val="90000"/>
              </a:lnSpc>
              <a:spcBef>
                <a:spcPts val="3600"/>
              </a:spcBef>
              <a:buClr>
                <a:srgbClr val="545454"/>
              </a:buClr>
              <a:buSzPct val="80000"/>
              <a:defRPr sz="4600">
                <a:solidFill>
                  <a:srgbClr val="0D0D0D"/>
                </a:solidFill>
              </a:defRPr>
            </a:lvl3pPr>
            <a:lvl4pPr marL="1388767" indent="-657233" defTabSz="1828830">
              <a:lnSpc>
                <a:spcPct val="90000"/>
              </a:lnSpc>
              <a:spcBef>
                <a:spcPts val="3600"/>
              </a:spcBef>
              <a:buClr>
                <a:srgbClr val="545454"/>
              </a:buClr>
              <a:buSzPct val="80000"/>
              <a:buChar char="•"/>
              <a:defRPr sz="4600">
                <a:solidFill>
                  <a:srgbClr val="0D0D0D"/>
                </a:solidFill>
              </a:defRPr>
            </a:lvl4pPr>
            <a:lvl5pPr marL="1617372" indent="-657236" defTabSz="1828830">
              <a:lnSpc>
                <a:spcPct val="90000"/>
              </a:lnSpc>
              <a:spcBef>
                <a:spcPts val="3600"/>
              </a:spcBef>
              <a:buClr>
                <a:srgbClr val="545454"/>
              </a:buClr>
              <a:buSzPct val="80000"/>
              <a:buChar char="•"/>
              <a:defRPr sz="46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36282" y="12437112"/>
            <a:ext cx="533415" cy="551175"/>
          </a:xfrm>
          <a:prstGeom prst="rect">
            <a:avLst/>
          </a:prstGeom>
        </p:spPr>
        <p:txBody>
          <a:bodyPr lIns="91436" tIns="91436" rIns="91436" bIns="91436"/>
          <a:lstStyle>
            <a:lvl1pPr defTabSz="1828800">
              <a:defRPr sz="2400">
                <a:solidFill>
                  <a:srgbClr val="545454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1968559"/>
            <a:ext cx="24134476" cy="1747363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8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itle Text"/>
          <p:cNvSpPr txBox="1">
            <a:spLocks noGrp="1"/>
          </p:cNvSpPr>
          <p:nvPr>
            <p:ph type="title"/>
          </p:nvPr>
        </p:nvSpPr>
        <p:spPr>
          <a:xfrm>
            <a:off x="3962396" y="-3"/>
            <a:ext cx="16459210" cy="2846340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523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6" y="3200400"/>
            <a:ext cx="16459210" cy="10515601"/>
          </a:xfrm>
          <a:prstGeom prst="rect">
            <a:avLst/>
          </a:prstGeom>
        </p:spPr>
        <p:txBody>
          <a:bodyPr lIns="91436" tIns="91436" rIns="91436" bIns="91436"/>
          <a:lstStyle>
            <a:lvl1pPr marL="636812" indent="-636812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5" indent="-594355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20" y="12508989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0" cy="3429005"/>
          </a:xfrm>
          <a:prstGeom prst="rect">
            <a:avLst/>
          </a:prstGeom>
        </p:spPr>
        <p:txBody>
          <a:bodyPr lIns="71435" tIns="71435" rIns="71435" bIns="71435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0" cy="8036723"/>
          </a:xfrm>
          <a:prstGeom prst="rect">
            <a:avLst/>
          </a:prstGeom>
        </p:spPr>
        <p:txBody>
          <a:bodyPr lIns="71435" tIns="71435" rIns="71435" bIns="71435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3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4" tIns="71434" rIns="71434" bIns="71434" numCol="2" spcCol="735806"/>
          <a:lstStyle>
            <a:lvl1pPr marL="997601" indent="-680100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1pPr>
            <a:lvl2pPr marL="1442101" indent="-680100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2pPr>
            <a:lvl3pPr marL="1886602" indent="-680099" defTabSz="821529">
              <a:spcBef>
                <a:spcPts val="5300"/>
              </a:spcBef>
              <a:buSzPct val="171000"/>
              <a:buFontTx/>
              <a:defRPr sz="4400">
                <a:latin typeface="Gill Sans"/>
                <a:ea typeface="Gill Sans"/>
                <a:cs typeface="Gill Sans"/>
                <a:sym typeface="Gill Sans"/>
              </a:defRPr>
            </a:lvl3pPr>
            <a:lvl4pPr marL="23311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4pPr>
            <a:lvl5pPr marL="2775602" indent="-680102" defTabSz="821529">
              <a:spcBef>
                <a:spcPts val="5300"/>
              </a:spcBef>
              <a:buSzPct val="171000"/>
              <a:buFontTx/>
              <a:buChar char="•"/>
              <a:defRPr sz="4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_no log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itle Text"/>
          <p:cNvSpPr txBox="1">
            <a:spLocks noGrp="1"/>
          </p:cNvSpPr>
          <p:nvPr>
            <p:ph type="title"/>
          </p:nvPr>
        </p:nvSpPr>
        <p:spPr>
          <a:xfrm>
            <a:off x="3958828" y="0"/>
            <a:ext cx="16466344" cy="2846335"/>
          </a:xfrm>
          <a:prstGeom prst="rect">
            <a:avLst/>
          </a:prstGeom>
        </p:spPr>
        <p:txBody>
          <a:bodyPr lIns="53576" tIns="53576" rIns="53576" bIns="53576"/>
          <a:lstStyle>
            <a:lvl1pPr defTabSz="910828">
              <a:defRPr sz="8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09152" y="12954000"/>
            <a:ext cx="279696" cy="284954"/>
          </a:xfrm>
          <a:prstGeom prst="rect">
            <a:avLst/>
          </a:prstGeom>
        </p:spPr>
        <p:txBody>
          <a:bodyPr lIns="53576" tIns="53576" rIns="53576" bIns="53576" anchor="t">
            <a:normAutofit/>
          </a:bodyPr>
          <a:lstStyle>
            <a:lvl1pPr algn="ctr" defTabSz="1821656">
              <a:defRPr sz="1200">
                <a:solidFill>
                  <a:srgbClr val="999999"/>
                </a:solidFill>
                <a:uFill>
                  <a:solidFill>
                    <a:srgbClr val="F1F0E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5" tIns="71435" rIns="71435" bIns="71435" anchor="b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0" tIns="0" rIns="0" bIns="0" anchor="b"/>
          <a:lstStyle>
            <a:lvl1pPr defTabSz="821529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16" y="12712700"/>
            <a:ext cx="448385" cy="398774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0" cy="3429005"/>
          </a:xfrm>
          <a:prstGeom prst="rect">
            <a:avLst/>
          </a:prstGeom>
        </p:spPr>
        <p:txBody>
          <a:bodyPr lIns="71435" tIns="71435" rIns="71435" bIns="71435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0" cy="8036723"/>
          </a:xfrm>
          <a:prstGeom prst="rect">
            <a:avLst/>
          </a:prstGeom>
        </p:spPr>
        <p:txBody>
          <a:bodyPr lIns="71435" tIns="71435" rIns="71435" bIns="71435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16" y="12712700"/>
            <a:ext cx="448385" cy="398774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5" tIns="71435" rIns="71435" bIns="71435" anchor="b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5" y="13010554"/>
            <a:ext cx="494511" cy="511173"/>
          </a:xfrm>
          <a:prstGeom prst="rect">
            <a:avLst/>
          </a:prstGeom>
        </p:spPr>
        <p:txBody>
          <a:bodyPr lIns="71435" tIns="71435" rIns="71435" bIns="71435" anchor="t"/>
          <a:lstStyle>
            <a:lvl1pPr algn="ctr"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0" cy="3429005"/>
          </a:xfrm>
          <a:prstGeom prst="rect">
            <a:avLst/>
          </a:prstGeom>
        </p:spPr>
        <p:txBody>
          <a:bodyPr lIns="71435" tIns="71435" rIns="71435" bIns="71435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0" cy="8036723"/>
          </a:xfrm>
          <a:prstGeom prst="rect">
            <a:avLst/>
          </a:prstGeom>
        </p:spPr>
        <p:txBody>
          <a:bodyPr lIns="71435" tIns="71435" rIns="71435" bIns="71435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3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/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itle Text"/>
          <p:cNvSpPr txBox="1">
            <a:spLocks noGrp="1"/>
          </p:cNvSpPr>
          <p:nvPr>
            <p:ph type="title"/>
          </p:nvPr>
        </p:nvSpPr>
        <p:spPr>
          <a:xfrm>
            <a:off x="3962398" y="-3"/>
            <a:ext cx="16459205" cy="2846339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59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398" y="3200400"/>
            <a:ext cx="16459205" cy="10515603"/>
          </a:xfrm>
          <a:prstGeom prst="rect">
            <a:avLst/>
          </a:prstGeom>
        </p:spPr>
        <p:txBody>
          <a:bodyPr lIns="91436" tIns="91436" rIns="91436" bIns="91436"/>
          <a:lstStyle>
            <a:lvl1pPr marL="636813" indent="-63681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4" indent="-619123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56" indent="-594358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56" indent="-594356" defTabSz="642937">
              <a:spcBef>
                <a:spcPts val="8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16" y="12508989"/>
            <a:ext cx="448385" cy="398775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5"/>
            <a:ext cx="14716127" cy="10144129"/>
          </a:xfrm>
          <a:prstGeom prst="rect">
            <a:avLst/>
          </a:prstGeom>
        </p:spPr>
        <p:txBody>
          <a:bodyPr lIns="71435" tIns="71435" rIns="71435" bIns="71435" anchor="ctr"/>
          <a:lstStyle>
            <a:lvl1pPr marL="1106714" indent="-789213" defTabSz="821529">
              <a:spcBef>
                <a:spcPts val="67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67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 Text"/>
          <p:cNvSpPr txBox="1">
            <a:spLocks noGrp="1"/>
          </p:cNvSpPr>
          <p:nvPr>
            <p:ph type="title"/>
          </p:nvPr>
        </p:nvSpPr>
        <p:spPr>
          <a:xfrm>
            <a:off x="4155280" y="1928810"/>
            <a:ext cx="15894846" cy="4929190"/>
          </a:xfrm>
          <a:prstGeom prst="rect">
            <a:avLst/>
          </a:prstGeom>
        </p:spPr>
        <p:txBody>
          <a:bodyPr lIns="71435" tIns="71435" rIns="71435" bIns="71435" anchor="b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6840139"/>
            <a:ext cx="15894846" cy="4232674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defTabSz="821529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defTabSz="821529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defTabSz="821529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defTabSz="821529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defTabSz="821529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8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5" tIns="71435" rIns="71435" bIns="71435" anchor="b"/>
          <a:lstStyle>
            <a:lvl1pPr defTabSz="821529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/>
          <a:lstStyle>
            <a:lvl1pPr algn="ctr" defTabSz="821529"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4"/>
            <a:ext cx="14716127" cy="10144130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1106714" indent="-789213" defTabSz="821529">
              <a:spcBef>
                <a:spcPts val="67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67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67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0" cy="3429005"/>
          </a:xfrm>
          <a:prstGeom prst="rect">
            <a:avLst/>
          </a:prstGeom>
        </p:spPr>
        <p:txBody>
          <a:bodyPr lIns="71435" tIns="71435" rIns="71435" bIns="71435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0" cy="8036723"/>
          </a:xfrm>
          <a:prstGeom prst="rect">
            <a:avLst/>
          </a:prstGeom>
        </p:spPr>
        <p:txBody>
          <a:bodyPr lIns="71435" tIns="71435" rIns="71435" bIns="71435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8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asted-image.pdf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1968559"/>
            <a:ext cx="24134476" cy="1747364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61" y="13090920"/>
            <a:ext cx="409775" cy="428340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usg-blue-comms.png" descr="usg-blue-com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12082143"/>
            <a:ext cx="6743703" cy="1511303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Rectangle"/>
          <p:cNvSpPr/>
          <p:nvPr/>
        </p:nvSpPr>
        <p:spPr>
          <a:xfrm>
            <a:off x="6998327" y="12078723"/>
            <a:ext cx="17518782" cy="1646665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20" y="12712700"/>
            <a:ext cx="448382" cy="398773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itle Text"/>
          <p:cNvSpPr txBox="1">
            <a:spLocks noGrp="1"/>
          </p:cNvSpPr>
          <p:nvPr>
            <p:ph type="title"/>
          </p:nvPr>
        </p:nvSpPr>
        <p:spPr>
          <a:xfrm>
            <a:off x="4155280" y="357185"/>
            <a:ext cx="16073441" cy="3429006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821529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1"/>
            <a:ext cx="16073441" cy="8036723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564443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29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5" y="13090920"/>
            <a:ext cx="409774" cy="428340"/>
          </a:xfrm>
          <a:prstGeom prst="rect">
            <a:avLst/>
          </a:prstGeom>
        </p:spPr>
        <p:txBody>
          <a:bodyPr lIns="71434" tIns="71434" rIns="71434" bIns="71434" anchor="t"/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5"/>
          </a:xfrm>
          <a:prstGeom prst="rect">
            <a:avLst/>
          </a:prstGeom>
        </p:spPr>
        <p:txBody>
          <a:bodyPr lIns="71435" tIns="71435" rIns="71435" bIns="71435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1"/>
            <a:ext cx="14716127" cy="8036723"/>
          </a:xfrm>
          <a:prstGeom prst="rect">
            <a:avLst/>
          </a:prstGeom>
        </p:spPr>
        <p:txBody>
          <a:bodyPr lIns="71435" tIns="71435" rIns="71435" bIns="71435" anchor="ctr"/>
          <a:lstStyle>
            <a:lvl1pPr marL="1106714" indent="-789213" defTabSz="821529">
              <a:spcBef>
                <a:spcPts val="33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3" defTabSz="821529">
              <a:spcBef>
                <a:spcPts val="33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29">
              <a:spcBef>
                <a:spcPts val="3300"/>
              </a:spcBef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29">
              <a:spcBef>
                <a:spcPts val="33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29">
              <a:spcBef>
                <a:spcPts val="3300"/>
              </a:spcBef>
              <a:buSzPct val="171000"/>
              <a:buFontTx/>
              <a:buChar char="•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 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Rectangle"/>
          <p:cNvSpPr/>
          <p:nvPr/>
        </p:nvSpPr>
        <p:spPr>
          <a:xfrm>
            <a:off x="7079102" y="12109714"/>
            <a:ext cx="17518782" cy="1646661"/>
          </a:xfrm>
          <a:prstGeom prst="rect">
            <a:avLst/>
          </a:prstGeom>
          <a:solidFill>
            <a:srgbClr val="F19E39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698" name="Rectangle"/>
          <p:cNvSpPr/>
          <p:nvPr/>
        </p:nvSpPr>
        <p:spPr>
          <a:xfrm>
            <a:off x="1826566" y="12933043"/>
            <a:ext cx="2147050" cy="1270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pic>
        <p:nvPicPr>
          <p:cNvPr id="69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99943"/>
            <a:ext cx="7079104" cy="2762435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defTabSz="821530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lIns="71436" tIns="71436" rIns="71436" bIns="71436"/>
          <a:lstStyle>
            <a:lvl1pPr marL="0" indent="0" algn="ctr" defTabSz="821530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0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0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0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0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 lIns="71436" tIns="71436" rIns="71436" bIns="71436" anchor="t">
            <a:normAutofit/>
          </a:bodyPr>
          <a:lstStyle>
            <a:lvl1pPr algn="ctr" defTabSz="82153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6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age2.png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12082143"/>
            <a:ext cx="6743702" cy="1511302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Rectangle"/>
          <p:cNvSpPr/>
          <p:nvPr/>
        </p:nvSpPr>
        <p:spPr>
          <a:xfrm>
            <a:off x="6998328" y="12078723"/>
            <a:ext cx="17518781" cy="1646664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5" tIns="71435" rIns="71435" bIns="71435" anchor="b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usg-blue-comms.png" descr="usg-blue-com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12082143"/>
            <a:ext cx="6743704" cy="1511304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Rectangle"/>
          <p:cNvSpPr/>
          <p:nvPr/>
        </p:nvSpPr>
        <p:spPr>
          <a:xfrm>
            <a:off x="7079102" y="12109714"/>
            <a:ext cx="17518782" cy="1646661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736" name="Rectangle"/>
          <p:cNvSpPr/>
          <p:nvPr/>
        </p:nvSpPr>
        <p:spPr>
          <a:xfrm>
            <a:off x="1826566" y="12933043"/>
            <a:ext cx="2147050" cy="12700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7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7" y="13019484"/>
            <a:ext cx="460369" cy="498469"/>
          </a:xfrm>
          <a:prstGeom prst="rect">
            <a:avLst/>
          </a:prstGeom>
        </p:spPr>
        <p:txBody>
          <a:bodyPr lIns="71433" tIns="71433" rIns="71433" bIns="71433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itle Text"/>
          <p:cNvSpPr txBox="1">
            <a:spLocks noGrp="1"/>
          </p:cNvSpPr>
          <p:nvPr>
            <p:ph type="title"/>
          </p:nvPr>
        </p:nvSpPr>
        <p:spPr>
          <a:xfrm>
            <a:off x="4155280" y="357186"/>
            <a:ext cx="16073439" cy="3429003"/>
          </a:xfrm>
          <a:prstGeom prst="rect">
            <a:avLst/>
          </a:prstGeom>
        </p:spPr>
        <p:txBody>
          <a:bodyPr lIns="71436" tIns="71436" rIns="71436" bIns="71436"/>
          <a:lstStyle>
            <a:lvl1pPr algn="l" defTabSz="821530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2"/>
            <a:ext cx="16073439" cy="8036722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564443" indent="-564443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1" y="13090920"/>
            <a:ext cx="409778" cy="428344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usg-blue-comms.png" descr="usg-blue-com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12082143"/>
            <a:ext cx="6743703" cy="1511303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Rectangle"/>
          <p:cNvSpPr/>
          <p:nvPr/>
        </p:nvSpPr>
        <p:spPr>
          <a:xfrm>
            <a:off x="7079102" y="12109714"/>
            <a:ext cx="17518782" cy="1646661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755" name="Rectangle"/>
          <p:cNvSpPr/>
          <p:nvPr/>
        </p:nvSpPr>
        <p:spPr>
          <a:xfrm>
            <a:off x="1826566" y="12933043"/>
            <a:ext cx="2147050" cy="1270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7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defTabSz="821530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lIns="71436" tIns="71436" rIns="71436" bIns="71436"/>
          <a:lstStyle>
            <a:lvl1pPr marL="0" indent="0" algn="ctr" defTabSz="821530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0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0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0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0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530">
              <a:def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itle Text"/>
          <p:cNvSpPr txBox="1">
            <a:spLocks noGrp="1"/>
          </p:cNvSpPr>
          <p:nvPr>
            <p:ph type="title"/>
          </p:nvPr>
        </p:nvSpPr>
        <p:spPr>
          <a:xfrm>
            <a:off x="4155280" y="357186"/>
            <a:ext cx="16073439" cy="3429003"/>
          </a:xfrm>
          <a:prstGeom prst="rect">
            <a:avLst/>
          </a:prstGeom>
        </p:spPr>
        <p:txBody>
          <a:bodyPr lIns="71436" tIns="71436" rIns="71436" bIns="71436"/>
          <a:lstStyle>
            <a:lvl1pPr algn="l" defTabSz="821530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2"/>
            <a:ext cx="16073439" cy="8036722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564443" indent="-564443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1" y="13090920"/>
            <a:ext cx="409778" cy="428344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Title Text"/>
          <p:cNvSpPr txBox="1">
            <a:spLocks noGrp="1"/>
          </p:cNvSpPr>
          <p:nvPr>
            <p:ph type="title"/>
          </p:nvPr>
        </p:nvSpPr>
        <p:spPr>
          <a:xfrm>
            <a:off x="4833935" y="2303858"/>
            <a:ext cx="14716131" cy="4643440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5" y="7072310"/>
            <a:ext cx="14716131" cy="1589489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8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8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8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ondary slides USG Widescree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itle Text"/>
          <p:cNvSpPr txBox="1">
            <a:spLocks noGrp="1"/>
          </p:cNvSpPr>
          <p:nvPr>
            <p:ph type="title"/>
          </p:nvPr>
        </p:nvSpPr>
        <p:spPr>
          <a:xfrm>
            <a:off x="3962400" y="-2"/>
            <a:ext cx="16459200" cy="2846336"/>
          </a:xfrm>
          <a:prstGeom prst="rect">
            <a:avLst/>
          </a:prstGeom>
        </p:spPr>
        <p:txBody>
          <a:bodyPr lIns="91438" tIns="91438" rIns="91438" bIns="91438"/>
          <a:lstStyle>
            <a:lvl1pPr algn="l" defTabSz="642937">
              <a:defRPr sz="52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800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1"/>
          </a:xfrm>
          <a:prstGeom prst="rect">
            <a:avLst/>
          </a:prstGeom>
        </p:spPr>
        <p:txBody>
          <a:bodyPr lIns="91438" tIns="91438" rIns="91438" bIns="91438"/>
          <a:lstStyle>
            <a:lvl1pPr marL="636813" indent="-636813" defTabSz="642937">
              <a:spcBef>
                <a:spcPts val="9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marL="1076325" indent="-619125" defTabSz="642937">
              <a:spcBef>
                <a:spcPts val="9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2pPr>
            <a:lvl3pPr marL="1409700" indent="-495300" defTabSz="642937">
              <a:spcBef>
                <a:spcPts val="9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3pPr>
            <a:lvl4pPr marL="1965960" indent="-594360" defTabSz="642937">
              <a:spcBef>
                <a:spcPts val="9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4pPr>
            <a:lvl5pPr marL="2423160" indent="-594360" defTabSz="642937">
              <a:spcBef>
                <a:spcPts val="900"/>
              </a:spcBef>
              <a:defRPr sz="52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7612" y="12508989"/>
            <a:ext cx="448388" cy="398779"/>
          </a:xfrm>
          <a:prstGeom prst="rect">
            <a:avLst/>
          </a:prstGeom>
        </p:spPr>
        <p:txBody>
          <a:bodyPr lIns="91438" tIns="91438" rIns="91438" bIns="91438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4833937" y="4179091"/>
            <a:ext cx="14716127" cy="5357818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6" y="13019484"/>
            <a:ext cx="460371" cy="498471"/>
          </a:xfrm>
          <a:prstGeom prst="rect">
            <a:avLst/>
          </a:prstGeom>
        </p:spPr>
        <p:txBody>
          <a:bodyPr lIns="71434" tIns="71434" rIns="71434" bIns="71434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pasted-image.pdf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2064520"/>
            <a:ext cx="24134476" cy="1747363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Rectangle"/>
          <p:cNvSpPr/>
          <p:nvPr/>
        </p:nvSpPr>
        <p:spPr>
          <a:xfrm>
            <a:off x="-6235" y="11644765"/>
            <a:ext cx="6470141" cy="21258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pic>
        <p:nvPicPr>
          <p:cNvPr id="810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5" y="11934873"/>
            <a:ext cx="3193952" cy="1653743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8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1968559"/>
            <a:ext cx="24134476" cy="1747362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8" y="13090920"/>
            <a:ext cx="409776" cy="428342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defTabSz="821529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itle Text"/>
          <p:cNvSpPr txBox="1">
            <a:spLocks noGrp="1"/>
          </p:cNvSpPr>
          <p:nvPr>
            <p:ph type="title"/>
          </p:nvPr>
        </p:nvSpPr>
        <p:spPr>
          <a:xfrm>
            <a:off x="4155280" y="1928811"/>
            <a:ext cx="15894845" cy="4929189"/>
          </a:xfrm>
          <a:prstGeom prst="rect">
            <a:avLst/>
          </a:prstGeom>
        </p:spPr>
        <p:txBody>
          <a:bodyPr lIns="71436" tIns="71436" rIns="71436" bIns="71436" anchor="b"/>
          <a:lstStyle>
            <a:lvl1pPr algn="l" defTabSz="821530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6840139"/>
            <a:ext cx="15894845" cy="4232674"/>
          </a:xfrm>
          <a:prstGeom prst="rect">
            <a:avLst/>
          </a:prstGeom>
        </p:spPr>
        <p:txBody>
          <a:bodyPr lIns="71436" tIns="71436" rIns="71436" bIns="71436"/>
          <a:lstStyle>
            <a:lvl1pPr marL="0" indent="0" defTabSz="821530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defTabSz="821530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defTabSz="821530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defTabSz="821530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defTabSz="821530"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4" y="13090920"/>
            <a:ext cx="409779" cy="428344"/>
          </a:xfrm>
          <a:prstGeom prst="rect">
            <a:avLst/>
          </a:prstGeom>
        </p:spPr>
        <p:txBody>
          <a:bodyPr lIns="71436" tIns="71436" rIns="71436" bIns="71436" anchor="t">
            <a:normAutofit/>
          </a:bodyPr>
          <a:lstStyle>
            <a:lvl1pPr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itle Text"/>
          <p:cNvSpPr txBox="1">
            <a:spLocks noGrp="1"/>
          </p:cNvSpPr>
          <p:nvPr>
            <p:ph type="title"/>
          </p:nvPr>
        </p:nvSpPr>
        <p:spPr>
          <a:xfrm>
            <a:off x="4833937" y="357185"/>
            <a:ext cx="14716127" cy="3429005"/>
          </a:xfrm>
          <a:prstGeom prst="rect">
            <a:avLst/>
          </a:prstGeom>
        </p:spPr>
        <p:txBody>
          <a:bodyPr lIns="71435" tIns="71435" rIns="71435" bIns="71435"/>
          <a:lstStyle>
            <a:lvl1pPr defTabSz="821529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4" y="11968559"/>
            <a:ext cx="24134475" cy="1747361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4" y="13090920"/>
            <a:ext cx="409779" cy="428344"/>
          </a:xfrm>
          <a:prstGeom prst="rect">
            <a:avLst/>
          </a:prstGeom>
        </p:spPr>
        <p:txBody>
          <a:bodyPr lIns="71436" tIns="71436" rIns="71436" bIns="71436" anchor="t">
            <a:normAutofit/>
          </a:bodyPr>
          <a:lstStyle>
            <a:lvl1pPr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image2.png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5" y="12082144"/>
            <a:ext cx="6743701" cy="1511301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Rectangle"/>
          <p:cNvSpPr/>
          <p:nvPr/>
        </p:nvSpPr>
        <p:spPr>
          <a:xfrm>
            <a:off x="7079103" y="12109714"/>
            <a:ext cx="17518781" cy="1646661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853" name="Rectangle"/>
          <p:cNvSpPr/>
          <p:nvPr/>
        </p:nvSpPr>
        <p:spPr>
          <a:xfrm>
            <a:off x="1826567" y="12933044"/>
            <a:ext cx="2147048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 lIns="71436" tIns="71436" rIns="71436" bIns="71436" anchor="t">
            <a:normAutofit/>
          </a:bodyPr>
          <a:lstStyle>
            <a:lvl1pPr algn="ctr" defTabSz="82153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usg-blue-comms.png" descr="usg-blue-com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4" y="12082143"/>
            <a:ext cx="6743702" cy="1511302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Rectangle"/>
          <p:cNvSpPr/>
          <p:nvPr/>
        </p:nvSpPr>
        <p:spPr>
          <a:xfrm>
            <a:off x="7079102" y="12109714"/>
            <a:ext cx="17518782" cy="1646661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863" name="Rectangle"/>
          <p:cNvSpPr/>
          <p:nvPr/>
        </p:nvSpPr>
        <p:spPr>
          <a:xfrm>
            <a:off x="1826566" y="12933043"/>
            <a:ext cx="2147050" cy="1270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8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4" y="13019484"/>
            <a:ext cx="460373" cy="498473"/>
          </a:xfrm>
          <a:prstGeom prst="rect">
            <a:avLst/>
          </a:prstGeom>
        </p:spPr>
        <p:txBody>
          <a:bodyPr lIns="71435" tIns="71435" rIns="71435" bIns="71435" anchor="t">
            <a:normAutofit/>
          </a:bodyPr>
          <a:lstStyle>
            <a:lvl1pPr algn="ctr" defTabSz="821529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Title Text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564444" indent="-564444" defTabSz="821531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4" defTabSz="821531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1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1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1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Text"/>
          <p:cNvSpPr txBox="1">
            <a:spLocks noGrp="1"/>
          </p:cNvSpPr>
          <p:nvPr>
            <p:ph type="title"/>
          </p:nvPr>
        </p:nvSpPr>
        <p:spPr>
          <a:xfrm>
            <a:off x="4155280" y="357186"/>
            <a:ext cx="16073439" cy="3429003"/>
          </a:xfrm>
          <a:prstGeom prst="rect">
            <a:avLst/>
          </a:prstGeom>
        </p:spPr>
        <p:txBody>
          <a:bodyPr lIns="71436" tIns="71436" rIns="71436" bIns="71436"/>
          <a:lstStyle>
            <a:lvl1pPr algn="l" defTabSz="821530"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2"/>
            <a:ext cx="16073439" cy="8036722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564443" indent="-564443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0">
              <a:spcBef>
                <a:spcPts val="3300"/>
              </a:spcBef>
              <a:buSzPct val="30000"/>
              <a:buFontTx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06014" y="12712700"/>
            <a:ext cx="448386" cy="398776"/>
          </a:xfrm>
          <a:prstGeom prst="rect">
            <a:avLst/>
          </a:prstGeom>
        </p:spPr>
        <p:txBody>
          <a:bodyPr lIns="91437" tIns="91437" rIns="91437" bIns="91437" anchor="t"/>
          <a:lstStyle>
            <a:lvl1pPr defTabSz="642937">
              <a:defRPr sz="14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ondary slides USG Widescree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traight Connector 8"/>
          <p:cNvSpPr/>
          <p:nvPr/>
        </p:nvSpPr>
        <p:spPr>
          <a:xfrm flipV="1">
            <a:off x="512063" y="457199"/>
            <a:ext cx="1" cy="11480801"/>
          </a:xfrm>
          <a:prstGeom prst="line">
            <a:avLst/>
          </a:prstGeom>
          <a:ln w="63500">
            <a:solidFill>
              <a:srgbClr val="0038A8"/>
            </a:solidFill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defTabSz="12192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90" name="Straight Connector 11"/>
          <p:cNvSpPr/>
          <p:nvPr/>
        </p:nvSpPr>
        <p:spPr>
          <a:xfrm>
            <a:off x="2031999" y="13270991"/>
            <a:ext cx="21539202" cy="1"/>
          </a:xfrm>
          <a:prstGeom prst="line">
            <a:avLst/>
          </a:prstGeom>
          <a:ln w="63500">
            <a:solidFill>
              <a:srgbClr val="0038A8"/>
            </a:solidFill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 defTabSz="12192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91" name="Picture 4" descr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11949616"/>
            <a:ext cx="6705601" cy="1500124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Title Text"/>
          <p:cNvSpPr txBox="1">
            <a:spLocks noGrp="1"/>
          </p:cNvSpPr>
          <p:nvPr>
            <p:ph type="title"/>
          </p:nvPr>
        </p:nvSpPr>
        <p:spPr>
          <a:xfrm>
            <a:off x="3251199" y="549277"/>
            <a:ext cx="19913601" cy="2286001"/>
          </a:xfrm>
          <a:prstGeom prst="rect">
            <a:avLst/>
          </a:prstGeom>
        </p:spPr>
        <p:txBody>
          <a:bodyPr lIns="121919" tIns="121919" rIns="121919" bIns="121919"/>
          <a:lstStyle/>
          <a:p>
            <a:r>
              <a:t>Title Text</a:t>
            </a:r>
          </a:p>
        </p:txBody>
      </p:sp>
      <p:sp>
        <p:nvSpPr>
          <p:cNvPr id="893" name="Body Level One…"/>
          <p:cNvSpPr txBox="1">
            <a:spLocks noGrp="1"/>
          </p:cNvSpPr>
          <p:nvPr>
            <p:ph type="body" idx="1"/>
          </p:nvPr>
        </p:nvSpPr>
        <p:spPr>
          <a:xfrm>
            <a:off x="3251199" y="3200402"/>
            <a:ext cx="19913601" cy="8382001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/>
            <a:lvl4pPr indent="-96012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7806" y="12456837"/>
            <a:ext cx="706995" cy="739140"/>
          </a:xfrm>
          <a:prstGeom prst="rect">
            <a:avLst/>
          </a:prstGeom>
        </p:spPr>
        <p:txBody>
          <a:bodyPr lIns="121919" tIns="121919" rIns="121919" bIns="12191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8"/>
          <p:cNvSpPr/>
          <p:nvPr/>
        </p:nvSpPr>
        <p:spPr>
          <a:xfrm flipV="1">
            <a:off x="512062" y="457198"/>
            <a:ext cx="3" cy="11480803"/>
          </a:xfrm>
          <a:prstGeom prst="line">
            <a:avLst/>
          </a:prstGeom>
          <a:ln w="63500">
            <a:solidFill>
              <a:srgbClr val="0038A8"/>
            </a:solidFill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Straight Connector 11"/>
          <p:cNvSpPr/>
          <p:nvPr/>
        </p:nvSpPr>
        <p:spPr>
          <a:xfrm>
            <a:off x="2031999" y="13270991"/>
            <a:ext cx="21539202" cy="1"/>
          </a:xfrm>
          <a:prstGeom prst="line">
            <a:avLst/>
          </a:prstGeom>
          <a:ln w="63500">
            <a:solidFill>
              <a:srgbClr val="0038A8"/>
            </a:solidFill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Picture 4" descr="Picture 4"/>
          <p:cNvPicPr>
            <a:picLocks noChangeAspect="1"/>
          </p:cNvPicPr>
          <p:nvPr/>
        </p:nvPicPr>
        <p:blipFill>
          <a:blip r:embed="rId10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11949616"/>
            <a:ext cx="6705601" cy="150012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3251199" y="549276"/>
            <a:ext cx="19913602" cy="228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3251199" y="3200401"/>
            <a:ext cx="19913602" cy="838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7810" y="12456838"/>
            <a:ext cx="706992" cy="739139"/>
          </a:xfrm>
          <a:prstGeom prst="rect">
            <a:avLst/>
          </a:prstGeom>
          <a:ln w="12700">
            <a:miter lim="400000"/>
          </a:ln>
        </p:spPr>
        <p:txBody>
          <a:bodyPr wrap="none" lIns="121918" tIns="121918" rIns="121918" bIns="121918" anchor="ctr">
            <a:spAutoFit/>
          </a:bodyPr>
          <a:lstStyle>
            <a:lvl1pPr algn="r" defTabSz="1219200"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</p:sldLayoutIdLst>
  <p:transition spd="med"/>
  <p:txStyles>
    <p:titleStyle>
      <a:lvl1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900112" marR="0" indent="-900112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314450" marR="0" indent="-85725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714500" marR="0" indent="-80010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2331720" marR="0" indent="-960119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–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7889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»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32461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7033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41605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617720" marR="0" indent="-960120" algn="l" defTabSz="2438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492"/>
          <p:cNvSpPr/>
          <p:nvPr/>
        </p:nvSpPr>
        <p:spPr>
          <a:xfrm>
            <a:off x="12697" y="5299075"/>
            <a:ext cx="24358606" cy="8404225"/>
          </a:xfrm>
          <a:prstGeom prst="rect">
            <a:avLst/>
          </a:prstGeom>
          <a:solidFill>
            <a:srgbClr val="112E87"/>
          </a:solidFill>
          <a:ln w="25400">
            <a:solidFill>
              <a:srgbClr val="1D4993"/>
            </a:solidFill>
          </a:ln>
        </p:spPr>
        <p:txBody>
          <a:bodyPr lIns="71435" tIns="71435" rIns="71435" bIns="71435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913" name="Shape 493"/>
          <p:cNvSpPr txBox="1"/>
          <p:nvPr/>
        </p:nvSpPr>
        <p:spPr>
          <a:xfrm>
            <a:off x="8884715" y="10264129"/>
            <a:ext cx="6614570" cy="2578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>
            <a:normAutofit/>
          </a:bodyPr>
          <a:lstStyle/>
          <a:p>
            <a:pPr algn="ctr" defTabSz="821529">
              <a:lnSpc>
                <a:spcPct val="90000"/>
              </a:lnSpc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Dr.  Tristan Denley </a:t>
            </a:r>
          </a:p>
          <a:p>
            <a:pPr algn="ctr" defTabSz="821529">
              <a:lnSpc>
                <a:spcPct val="90000"/>
              </a:lnSpc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Executive Vice Chancellor for Academic Affairs</a:t>
            </a:r>
          </a:p>
          <a:p>
            <a:pPr algn="ctr" defTabSz="821529">
              <a:lnSpc>
                <a:spcPct val="90000"/>
              </a:lnSpc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and Chief Academic Officer</a:t>
            </a:r>
          </a:p>
          <a:p>
            <a:pPr algn="ctr" defTabSz="821529">
              <a:lnSpc>
                <a:spcPct val="90000"/>
              </a:lnSpc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University System of Georgia</a:t>
            </a:r>
          </a:p>
          <a:p>
            <a:pPr algn="ctr" defTabSz="821529">
              <a:lnSpc>
                <a:spcPct val="90000"/>
              </a:lnSpc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Tristan.Denley@usg.edu</a:t>
            </a:r>
          </a:p>
          <a:p>
            <a:pPr algn="ctr" defTabSz="821529">
              <a:lnSpc>
                <a:spcPct val="90000"/>
              </a:lnSpc>
              <a:defRPr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Twitter: @TDenley</a:t>
            </a:r>
          </a:p>
        </p:txBody>
      </p:sp>
      <p:sp>
        <p:nvSpPr>
          <p:cNvPr id="914" name="Shape 495"/>
          <p:cNvSpPr txBox="1"/>
          <p:nvPr/>
        </p:nvSpPr>
        <p:spPr>
          <a:xfrm>
            <a:off x="4181690" y="5851433"/>
            <a:ext cx="15699152" cy="319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>
            <a:lvl1pPr algn="ctr" defTabSz="457200">
              <a:defRPr sz="10000">
                <a:solidFill>
                  <a:srgbClr val="FFFFFF"/>
                </a:solidFill>
              </a:defRPr>
            </a:lvl1pPr>
          </a:lstStyle>
          <a:p>
            <a:r>
              <a:t>Data, Cognitive Science and Bespoke Education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4" name="2D Column Chart"/>
          <p:cNvGraphicFramePr/>
          <p:nvPr/>
        </p:nvGraphicFramePr>
        <p:xfrm>
          <a:off x="2690202" y="2964647"/>
          <a:ext cx="19069378" cy="792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75" name="ACT Math Subscores"/>
          <p:cNvSpPr txBox="1"/>
          <p:nvPr/>
        </p:nvSpPr>
        <p:spPr>
          <a:xfrm>
            <a:off x="9102725" y="10991184"/>
            <a:ext cx="6178550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ACT Math Subscores</a:t>
            </a:r>
          </a:p>
        </p:txBody>
      </p:sp>
      <p:sp>
        <p:nvSpPr>
          <p:cNvPr id="976" name="System-wide Math Completion for students beginning in Developmental Mathematics"/>
          <p:cNvSpPr txBox="1">
            <a:spLocks noGrp="1"/>
          </p:cNvSpPr>
          <p:nvPr>
            <p:ph type="title" idx="4294967295"/>
          </p:nvPr>
        </p:nvSpPr>
        <p:spPr>
          <a:xfrm>
            <a:off x="5411099" y="760858"/>
            <a:ext cx="13445595" cy="2159002"/>
          </a:xfrm>
          <a:prstGeom prst="rect">
            <a:avLst/>
          </a:prstGeom>
        </p:spPr>
        <p:txBody>
          <a:bodyPr lIns="50800" tIns="50800" rIns="50800" bIns="50800">
            <a:normAutofit fontScale="90000"/>
          </a:bodyPr>
          <a:lstStyle>
            <a:lvl1pPr algn="l" defTabSz="816405"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Math Completion for students beginning in Developmental Mathematics</a:t>
            </a:r>
          </a:p>
        </p:txBody>
      </p:sp>
      <p:pic>
        <p:nvPicPr>
          <p:cNvPr id="977" name="Picture 1" descr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" y="11952016"/>
            <a:ext cx="24384001" cy="176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9" name="2D Stacked Column Chart"/>
          <p:cNvGraphicFramePr/>
          <p:nvPr/>
        </p:nvGraphicFramePr>
        <p:xfrm>
          <a:off x="2554076" y="2961668"/>
          <a:ext cx="19063843" cy="792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80" name="ACT Math Subscores"/>
          <p:cNvSpPr txBox="1"/>
          <p:nvPr/>
        </p:nvSpPr>
        <p:spPr>
          <a:xfrm>
            <a:off x="9102725" y="10991184"/>
            <a:ext cx="6178550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ACT Math Subscores</a:t>
            </a:r>
          </a:p>
        </p:txBody>
      </p:sp>
      <p:sp>
        <p:nvSpPr>
          <p:cNvPr id="981" name="10 Standard Deviations"/>
          <p:cNvSpPr txBox="1"/>
          <p:nvPr/>
        </p:nvSpPr>
        <p:spPr>
          <a:xfrm>
            <a:off x="11702487" y="4239657"/>
            <a:ext cx="4250775" cy="1679575"/>
          </a:xfrm>
          <a:prstGeom prst="rect">
            <a:avLst/>
          </a:prstGeom>
          <a:solidFill>
            <a:srgbClr val="DCDEE0"/>
          </a:solidFill>
          <a:ln w="12700">
            <a:solidFill>
              <a:srgbClr val="12121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821530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10 Standard Deviations</a:t>
            </a:r>
          </a:p>
        </p:txBody>
      </p:sp>
      <p:sp>
        <p:nvSpPr>
          <p:cNvPr id="982" name="Line"/>
          <p:cNvSpPr/>
          <p:nvPr/>
        </p:nvSpPr>
        <p:spPr>
          <a:xfrm>
            <a:off x="15962284" y="5091860"/>
            <a:ext cx="4036157" cy="869608"/>
          </a:xfrm>
          <a:prstGeom prst="line">
            <a:avLst/>
          </a:prstGeom>
          <a:ln w="25400">
            <a:solidFill>
              <a:srgbClr val="121212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3" name="Line"/>
          <p:cNvSpPr/>
          <p:nvPr/>
        </p:nvSpPr>
        <p:spPr>
          <a:xfrm>
            <a:off x="15969145" y="5087831"/>
            <a:ext cx="2455381" cy="2791941"/>
          </a:xfrm>
          <a:prstGeom prst="line">
            <a:avLst/>
          </a:prstGeom>
          <a:ln w="25400">
            <a:solidFill>
              <a:srgbClr val="121212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4" name="System-wide Math Completion for students beginning in Developmental Mathematics"/>
          <p:cNvSpPr txBox="1">
            <a:spLocks noGrp="1"/>
          </p:cNvSpPr>
          <p:nvPr>
            <p:ph type="title" idx="4294967295"/>
          </p:nvPr>
        </p:nvSpPr>
        <p:spPr>
          <a:xfrm>
            <a:off x="5411099" y="760858"/>
            <a:ext cx="13445595" cy="2159002"/>
          </a:xfrm>
          <a:prstGeom prst="rect">
            <a:avLst/>
          </a:prstGeom>
        </p:spPr>
        <p:txBody>
          <a:bodyPr lIns="50800" tIns="50800" rIns="50800" bIns="50800">
            <a:normAutofit fontScale="90000"/>
          </a:bodyPr>
          <a:lstStyle>
            <a:lvl1pPr algn="l" defTabSz="816405"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Math Completion for students beginning in Developmental Mathematics</a:t>
            </a:r>
          </a:p>
        </p:txBody>
      </p:sp>
      <p:pic>
        <p:nvPicPr>
          <p:cNvPr id="985" name="Picture 1" descr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2016"/>
            <a:ext cx="24384000" cy="176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7" name="Chart 611"/>
          <p:cNvGraphicFramePr/>
          <p:nvPr/>
        </p:nvGraphicFramePr>
        <p:xfrm>
          <a:off x="3712162" y="2699812"/>
          <a:ext cx="17901143" cy="889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88" name="Shape 612"/>
          <p:cNvSpPr txBox="1">
            <a:spLocks noGrp="1"/>
          </p:cNvSpPr>
          <p:nvPr>
            <p:ph type="title" idx="4294967295"/>
          </p:nvPr>
        </p:nvSpPr>
        <p:spPr>
          <a:xfrm>
            <a:off x="4257297" y="549814"/>
            <a:ext cx="17177470" cy="2150000"/>
          </a:xfrm>
          <a:prstGeom prst="rect">
            <a:avLst/>
          </a:prstGeom>
        </p:spPr>
        <p:txBody>
          <a:bodyPr lIns="65022" tIns="65022" rIns="65022" bIns="65022"/>
          <a:lstStyle/>
          <a:p>
            <a:pPr defTabSz="917309">
              <a:defRPr sz="46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Completion of Gateway Math by ACT Sub-score</a:t>
            </a:r>
            <a:br/>
            <a:r>
              <a:rPr sz="2900"/>
              <a:t>Community College Pre-requisite Model vs. Co-requisite Model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0" name="2D Column Chart"/>
          <p:cNvGraphicFramePr/>
          <p:nvPr/>
        </p:nvGraphicFramePr>
        <p:xfrm>
          <a:off x="2516286" y="2022290"/>
          <a:ext cx="19021319" cy="881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91" name="System Comparison of Success in Gateway Math Classes"/>
          <p:cNvSpPr txBox="1"/>
          <p:nvPr/>
        </p:nvSpPr>
        <p:spPr>
          <a:xfrm>
            <a:off x="4011269" y="482172"/>
            <a:ext cx="16817760" cy="7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3800" b="1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USG System-wide Comparison of Success in Gateway Math Classes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" name="2D Column Chart"/>
          <p:cNvGraphicFramePr/>
          <p:nvPr/>
        </p:nvGraphicFramePr>
        <p:xfrm>
          <a:off x="2516287" y="2022290"/>
          <a:ext cx="19115088" cy="892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94" name="System Comparison of Success in Gateway English Classes"/>
          <p:cNvSpPr txBox="1"/>
          <p:nvPr/>
        </p:nvSpPr>
        <p:spPr>
          <a:xfrm>
            <a:off x="5553874" y="458311"/>
            <a:ext cx="14778259" cy="71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3800" b="1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System Comparison of Success in Gateway English Classes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image6.png" descr="image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47" y="-2637348"/>
            <a:ext cx="24829491" cy="18622118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Rounded Rectangle"/>
          <p:cNvSpPr/>
          <p:nvPr/>
        </p:nvSpPr>
        <p:spPr>
          <a:xfrm>
            <a:off x="5173264" y="1607342"/>
            <a:ext cx="8393908" cy="4357691"/>
          </a:xfrm>
          <a:prstGeom prst="roundRect">
            <a:avLst>
              <a:gd name="adj" fmla="val 6148"/>
            </a:avLst>
          </a:prstGeom>
          <a:gradFill>
            <a:gsLst>
              <a:gs pos="0">
                <a:srgbClr val="000000">
                  <a:alpha val="37052"/>
                </a:srgbClr>
              </a:gs>
              <a:gs pos="100000">
                <a:srgbClr val="5E5E5E">
                  <a:alpha val="37052"/>
                </a:srgb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4" tIns="71434" rIns="71434" bIns="71434" anchor="ctr"/>
          <a:lstStyle/>
          <a:p>
            <a:pPr algn="ctr" defTabSz="1125140">
              <a:defRPr sz="7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998" name="Co-requisite Mathematics"/>
          <p:cNvSpPr txBox="1"/>
          <p:nvPr/>
        </p:nvSpPr>
        <p:spPr>
          <a:xfrm>
            <a:off x="5164792" y="3073400"/>
            <a:ext cx="8393910" cy="1425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1125140">
              <a:defRPr sz="8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Co-requisite </a:t>
            </a:r>
          </a:p>
        </p:txBody>
      </p:sp>
      <p:sp>
        <p:nvSpPr>
          <p:cNvPr id="999" name="Rounded Rectangle"/>
          <p:cNvSpPr/>
          <p:nvPr/>
        </p:nvSpPr>
        <p:spPr>
          <a:xfrm>
            <a:off x="10304088" y="6858000"/>
            <a:ext cx="9721817" cy="4300433"/>
          </a:xfrm>
          <a:prstGeom prst="roundRect">
            <a:avLst>
              <a:gd name="adj" fmla="val 8515"/>
            </a:avLst>
          </a:prstGeom>
          <a:solidFill>
            <a:srgbClr val="FFFFFF">
              <a:alpha val="39925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pPr algn="ctr" defTabSz="82153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00" name="Disaggregation"/>
          <p:cNvSpPr txBox="1"/>
          <p:nvPr/>
        </p:nvSpPr>
        <p:spPr>
          <a:xfrm>
            <a:off x="11499260" y="8355309"/>
            <a:ext cx="7331472" cy="1425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>
              <a:defRPr sz="8400"/>
            </a:lvl1pPr>
          </a:lstStyle>
          <a:p>
            <a:r>
              <a:t>Disaggregation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2" name="2D Column Chart"/>
          <p:cNvGraphicFramePr/>
          <p:nvPr/>
        </p:nvGraphicFramePr>
        <p:xfrm>
          <a:off x="2646335" y="2379673"/>
          <a:ext cx="18952438" cy="867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03" name="Pell Students"/>
          <p:cNvSpPr txBox="1"/>
          <p:nvPr/>
        </p:nvSpPr>
        <p:spPr>
          <a:xfrm>
            <a:off x="10018006" y="1449399"/>
            <a:ext cx="4347987" cy="93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5300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Pell Students</a:t>
            </a:r>
          </a:p>
        </p:txBody>
      </p:sp>
      <p:sp>
        <p:nvSpPr>
          <p:cNvPr id="1004" name="System Comparison of Success in Gateway Math Classes"/>
          <p:cNvSpPr txBox="1"/>
          <p:nvPr/>
        </p:nvSpPr>
        <p:spPr>
          <a:xfrm>
            <a:off x="4011269" y="482172"/>
            <a:ext cx="16817760" cy="7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3800" b="1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USG System-wide Comparison of Success in Gateway Math Classes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Image" descr="Image"/>
          <p:cNvPicPr>
            <a:picLocks noChangeAspect="1"/>
          </p:cNvPicPr>
          <p:nvPr/>
        </p:nvPicPr>
        <p:blipFill>
          <a:blip r:embed="rId2">
            <a:alphaModFix amt="33706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45" y="2451211"/>
            <a:ext cx="18958304" cy="8770971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Rectangle"/>
          <p:cNvSpPr/>
          <p:nvPr/>
        </p:nvSpPr>
        <p:spPr>
          <a:xfrm>
            <a:off x="4031683" y="9912926"/>
            <a:ext cx="17874766" cy="2001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graphicFrame>
        <p:nvGraphicFramePr>
          <p:cNvPr id="1008" name="2D Column Chart"/>
          <p:cNvGraphicFramePr/>
          <p:nvPr>
            <p:extLst>
              <p:ext uri="{D42A27DB-BD31-4B8C-83A1-F6EECF244321}">
                <p14:modId xmlns:p14="http://schemas.microsoft.com/office/powerpoint/2010/main" val="3411114136"/>
              </p:ext>
            </p:extLst>
          </p:nvPr>
        </p:nvGraphicFramePr>
        <p:xfrm>
          <a:off x="2948145" y="2600913"/>
          <a:ext cx="19019519" cy="881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09" name="African American Students"/>
          <p:cNvSpPr txBox="1"/>
          <p:nvPr/>
        </p:nvSpPr>
        <p:spPr>
          <a:xfrm>
            <a:off x="7785568" y="1331600"/>
            <a:ext cx="8812861" cy="93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5300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African American Students</a:t>
            </a:r>
          </a:p>
        </p:txBody>
      </p:sp>
      <p:sp>
        <p:nvSpPr>
          <p:cNvPr id="1010" name="System Comparison of Success in Gateway Math Classes"/>
          <p:cNvSpPr txBox="1"/>
          <p:nvPr/>
        </p:nvSpPr>
        <p:spPr>
          <a:xfrm>
            <a:off x="4011269" y="482172"/>
            <a:ext cx="16817760" cy="7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3800" b="1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USG System-wide Comparison of Success in Gateway Math Classes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2" name="2D Column Chart"/>
          <p:cNvGraphicFramePr/>
          <p:nvPr/>
        </p:nvGraphicFramePr>
        <p:xfrm>
          <a:off x="2516287" y="2022290"/>
          <a:ext cx="19115088" cy="892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13" name="System Comparison of Success in Gateway English Classes"/>
          <p:cNvSpPr txBox="1"/>
          <p:nvPr/>
        </p:nvSpPr>
        <p:spPr>
          <a:xfrm>
            <a:off x="5553874" y="458311"/>
            <a:ext cx="14778259" cy="71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3800" b="1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System Comparison of Success in Gateway English Classes</a:t>
            </a:r>
          </a:p>
        </p:txBody>
      </p:sp>
      <p:sp>
        <p:nvSpPr>
          <p:cNvPr id="1014" name="African American Students"/>
          <p:cNvSpPr txBox="1"/>
          <p:nvPr/>
        </p:nvSpPr>
        <p:spPr>
          <a:xfrm>
            <a:off x="8536574" y="11057362"/>
            <a:ext cx="8812863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5300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African American Students</a:t>
            </a:r>
          </a:p>
        </p:txBody>
      </p:sp>
      <p:pic>
        <p:nvPicPr>
          <p:cNvPr id="1015" name="Image" descr="Image"/>
          <p:cNvPicPr>
            <a:picLocks noChangeAspect="1"/>
          </p:cNvPicPr>
          <p:nvPr/>
        </p:nvPicPr>
        <p:blipFill>
          <a:blip r:embed="rId3">
            <a:alphaModFix amt="28644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87" y="1909352"/>
            <a:ext cx="19121438" cy="8922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Image" descr="Image"/>
          <p:cNvPicPr>
            <a:picLocks noChangeAspect="1"/>
          </p:cNvPicPr>
          <p:nvPr/>
        </p:nvPicPr>
        <p:blipFill>
          <a:blip r:embed="rId3">
            <a:alphaModFix amt="17842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2" y="2396932"/>
            <a:ext cx="19123256" cy="8922135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Circle"/>
          <p:cNvSpPr/>
          <p:nvPr/>
        </p:nvSpPr>
        <p:spPr>
          <a:xfrm>
            <a:off x="9847515" y="4301359"/>
            <a:ext cx="3759203" cy="3758453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19" name="Arrow"/>
          <p:cNvSpPr/>
          <p:nvPr/>
        </p:nvSpPr>
        <p:spPr>
          <a:xfrm>
            <a:off x="8082350" y="5563049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20" name="Circle"/>
          <p:cNvSpPr/>
          <p:nvPr/>
        </p:nvSpPr>
        <p:spPr>
          <a:xfrm>
            <a:off x="15398681" y="4910585"/>
            <a:ext cx="2540003" cy="2540004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21" name="74%"/>
          <p:cNvSpPr txBox="1"/>
          <p:nvPr/>
        </p:nvSpPr>
        <p:spPr>
          <a:xfrm>
            <a:off x="8082350" y="4577213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74%</a:t>
            </a:r>
          </a:p>
        </p:txBody>
      </p:sp>
      <p:sp>
        <p:nvSpPr>
          <p:cNvPr id="1022" name="Circle"/>
          <p:cNvSpPr/>
          <p:nvPr/>
        </p:nvSpPr>
        <p:spPr>
          <a:xfrm>
            <a:off x="3002351" y="3641092"/>
            <a:ext cx="5080002" cy="5078989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23" name="Enroll in…"/>
          <p:cNvSpPr txBox="1"/>
          <p:nvPr/>
        </p:nvSpPr>
        <p:spPr>
          <a:xfrm>
            <a:off x="3548560" y="5099499"/>
            <a:ext cx="3987582" cy="216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/>
          <a:p>
            <a:pPr algn="ctr">
              <a:defRPr sz="4400">
                <a:solidFill>
                  <a:srgbClr val="FFFFFF"/>
                </a:solidFill>
              </a:defRPr>
            </a:pPr>
            <a:r>
              <a:t>Enroll in </a:t>
            </a:r>
          </a:p>
          <a:p>
            <a:pPr algn="ctr">
              <a:defRPr sz="4400">
                <a:solidFill>
                  <a:srgbClr val="FFFFFF"/>
                </a:solidFill>
              </a:defRPr>
            </a:pPr>
            <a:r>
              <a:t>Foundations Math</a:t>
            </a:r>
          </a:p>
        </p:txBody>
      </p:sp>
      <p:sp>
        <p:nvSpPr>
          <p:cNvPr id="1024" name="Pass Foundations Math"/>
          <p:cNvSpPr txBox="1"/>
          <p:nvPr/>
        </p:nvSpPr>
        <p:spPr>
          <a:xfrm>
            <a:off x="9555564" y="5167762"/>
            <a:ext cx="4343102" cy="216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t>Pass Foundations Math</a:t>
            </a:r>
          </a:p>
        </p:txBody>
      </p:sp>
      <p:sp>
        <p:nvSpPr>
          <p:cNvPr id="1025" name="Enroll in College Math"/>
          <p:cNvSpPr txBox="1"/>
          <p:nvPr/>
        </p:nvSpPr>
        <p:spPr>
          <a:xfrm>
            <a:off x="15136293" y="5277299"/>
            <a:ext cx="3064778" cy="197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Enroll in College Math</a:t>
            </a:r>
          </a:p>
        </p:txBody>
      </p:sp>
      <p:sp>
        <p:nvSpPr>
          <p:cNvPr id="1026" name="Arrow"/>
          <p:cNvSpPr/>
          <p:nvPr/>
        </p:nvSpPr>
        <p:spPr>
          <a:xfrm>
            <a:off x="13606715" y="5563049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27" name="68%"/>
          <p:cNvSpPr txBox="1"/>
          <p:nvPr/>
        </p:nvSpPr>
        <p:spPr>
          <a:xfrm>
            <a:off x="13601721" y="4577213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68%</a:t>
            </a:r>
          </a:p>
        </p:txBody>
      </p:sp>
      <p:sp>
        <p:nvSpPr>
          <p:cNvPr id="1028" name="Circle"/>
          <p:cNvSpPr/>
          <p:nvPr/>
        </p:nvSpPr>
        <p:spPr>
          <a:xfrm>
            <a:off x="19730648" y="5355085"/>
            <a:ext cx="1651003" cy="1651003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29" name="Arrow"/>
          <p:cNvSpPr/>
          <p:nvPr/>
        </p:nvSpPr>
        <p:spPr>
          <a:xfrm>
            <a:off x="17911878" y="5563049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30" name="Pass  College Math"/>
          <p:cNvSpPr txBox="1"/>
          <p:nvPr/>
        </p:nvSpPr>
        <p:spPr>
          <a:xfrm>
            <a:off x="19839705" y="5463035"/>
            <a:ext cx="1432884" cy="147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2900">
                <a:solidFill>
                  <a:srgbClr val="FFFFFF"/>
                </a:solidFill>
              </a:defRPr>
            </a:lvl1pPr>
          </a:lstStyle>
          <a:p>
            <a:r>
              <a:t>Pass  College Math</a:t>
            </a:r>
          </a:p>
        </p:txBody>
      </p:sp>
      <p:sp>
        <p:nvSpPr>
          <p:cNvPr id="1031" name="59%"/>
          <p:cNvSpPr txBox="1"/>
          <p:nvPr/>
        </p:nvSpPr>
        <p:spPr>
          <a:xfrm>
            <a:off x="18080372" y="4577213"/>
            <a:ext cx="1655268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59%</a:t>
            </a:r>
          </a:p>
        </p:txBody>
      </p:sp>
      <p:sp>
        <p:nvSpPr>
          <p:cNvPr id="1032" name="Connection Line"/>
          <p:cNvSpPr/>
          <p:nvPr/>
        </p:nvSpPr>
        <p:spPr>
          <a:xfrm>
            <a:off x="6455159" y="7411047"/>
            <a:ext cx="13297411" cy="2568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913" extrusionOk="0">
                <a:moveTo>
                  <a:pt x="0" y="11039"/>
                </a:moveTo>
                <a:cubicBezTo>
                  <a:pt x="7494" y="21600"/>
                  <a:pt x="14694" y="17920"/>
                  <a:pt x="21600" y="0"/>
                </a:cubicBezTo>
              </a:path>
            </a:pathLst>
          </a:custGeom>
          <a:ln w="190500">
            <a:solidFill>
              <a:schemeClr val="accent1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/>
          <a:lstStyle/>
          <a:p>
            <a:endParaRPr/>
          </a:p>
        </p:txBody>
      </p:sp>
      <p:sp>
        <p:nvSpPr>
          <p:cNvPr id="1033" name="29%"/>
          <p:cNvSpPr txBox="1"/>
          <p:nvPr/>
        </p:nvSpPr>
        <p:spPr>
          <a:xfrm>
            <a:off x="12260590" y="8592925"/>
            <a:ext cx="1655268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29%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" grpId="0" animBg="1" advAuto="0"/>
      <p:bldP spid="1019" grpId="0" animBg="1" advAuto="0"/>
      <p:bldP spid="1020" grpId="0" animBg="1" advAuto="0"/>
      <p:bldP spid="1021" grpId="0" animBg="1" advAuto="0"/>
      <p:bldP spid="1024" grpId="0" animBg="1" advAuto="0"/>
      <p:bldP spid="1025" grpId="0" animBg="1" advAuto="0"/>
      <p:bldP spid="1026" grpId="0" animBg="1" advAuto="0"/>
      <p:bldP spid="1027" grpId="0" animBg="1" advAuto="0"/>
      <p:bldP spid="1028" grpId="0" animBg="1" advAuto="0"/>
      <p:bldP spid="1029" grpId="0" animBg="1" advAuto="0"/>
      <p:bldP spid="1030" grpId="0" animBg="1" advAuto="0"/>
      <p:bldP spid="1031" grpId="0" animBg="1" advAuto="0"/>
      <p:bldP spid="1032" grpId="0" animBg="1" advAuto="0"/>
      <p:bldP spid="103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538"/>
          <p:cNvSpPr/>
          <p:nvPr/>
        </p:nvSpPr>
        <p:spPr>
          <a:xfrm>
            <a:off x="7673578" y="7179467"/>
            <a:ext cx="8393908" cy="4357692"/>
          </a:xfrm>
          <a:prstGeom prst="roundRect">
            <a:avLst>
              <a:gd name="adj" fmla="val 6148"/>
            </a:avLst>
          </a:prstGeom>
          <a:gradFill>
            <a:gsLst>
              <a:gs pos="0">
                <a:srgbClr val="000000">
                  <a:alpha val="28951"/>
                </a:srgbClr>
              </a:gs>
              <a:gs pos="100000">
                <a:srgbClr val="5E5E5E">
                  <a:alpha val="28951"/>
                </a:srgbClr>
              </a:gs>
            </a:gsLst>
            <a:lin ang="5400000"/>
          </a:gra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1125140">
              <a:defRPr sz="7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5224664"/>
          </a:xfrm>
          <a:prstGeom prst="rect">
            <a:avLst/>
          </a:prstGeom>
        </p:spPr>
      </p:pic>
      <p:sp>
        <p:nvSpPr>
          <p:cNvPr id="918" name="Shape 539"/>
          <p:cNvSpPr txBox="1"/>
          <p:nvPr/>
        </p:nvSpPr>
        <p:spPr>
          <a:xfrm>
            <a:off x="7673575" y="7166371"/>
            <a:ext cx="8393911" cy="3990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algn="ctr" defTabSz="1125140">
              <a:defRPr sz="8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dirty="0"/>
              <a:t>Creating Clear </a:t>
            </a:r>
          </a:p>
          <a:p>
            <a:pPr algn="ctr" defTabSz="1125140">
              <a:defRPr sz="88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dirty="0"/>
              <a:t>Degree Pathways to Success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Circle"/>
          <p:cNvSpPr/>
          <p:nvPr/>
        </p:nvSpPr>
        <p:spPr>
          <a:xfrm>
            <a:off x="9847515" y="4301359"/>
            <a:ext cx="3759203" cy="3758453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36" name="Arrow"/>
          <p:cNvSpPr/>
          <p:nvPr/>
        </p:nvSpPr>
        <p:spPr>
          <a:xfrm>
            <a:off x="8082350" y="5563049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37" name="Circle"/>
          <p:cNvSpPr/>
          <p:nvPr/>
        </p:nvSpPr>
        <p:spPr>
          <a:xfrm>
            <a:off x="15398681" y="4910585"/>
            <a:ext cx="2540003" cy="2540004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38" name="74%"/>
          <p:cNvSpPr txBox="1"/>
          <p:nvPr/>
        </p:nvSpPr>
        <p:spPr>
          <a:xfrm>
            <a:off x="8082350" y="4577213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31%</a:t>
            </a:r>
          </a:p>
        </p:txBody>
      </p:sp>
      <p:sp>
        <p:nvSpPr>
          <p:cNvPr id="1039" name="Circle"/>
          <p:cNvSpPr/>
          <p:nvPr/>
        </p:nvSpPr>
        <p:spPr>
          <a:xfrm>
            <a:off x="3002351" y="3641092"/>
            <a:ext cx="5080002" cy="5078989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40" name="Enroll in…"/>
          <p:cNvSpPr txBox="1"/>
          <p:nvPr/>
        </p:nvSpPr>
        <p:spPr>
          <a:xfrm>
            <a:off x="3548560" y="5436051"/>
            <a:ext cx="3987582" cy="148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/>
          <a:p>
            <a:pPr algn="ctr">
              <a:defRPr sz="4400">
                <a:solidFill>
                  <a:srgbClr val="FFFFFF"/>
                </a:solidFill>
              </a:defRPr>
            </a:pPr>
            <a:r>
              <a:t>Enroll in </a:t>
            </a:r>
          </a:p>
          <a:p>
            <a:pPr algn="ctr">
              <a:defRPr sz="4400">
                <a:solidFill>
                  <a:srgbClr val="FFFFFF"/>
                </a:solidFill>
              </a:defRPr>
            </a:pPr>
            <a:r>
              <a:t>L3 Certificate</a:t>
            </a:r>
          </a:p>
        </p:txBody>
      </p:sp>
      <p:sp>
        <p:nvSpPr>
          <p:cNvPr id="1041" name="Pass Foundations Math"/>
          <p:cNvSpPr txBox="1"/>
          <p:nvPr/>
        </p:nvSpPr>
        <p:spPr>
          <a:xfrm>
            <a:off x="9555564" y="5504314"/>
            <a:ext cx="4343102" cy="148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t>Pass L3 Certificate</a:t>
            </a:r>
          </a:p>
        </p:txBody>
      </p:sp>
      <p:sp>
        <p:nvSpPr>
          <p:cNvPr id="1042" name="Enroll in College Math"/>
          <p:cNvSpPr txBox="1"/>
          <p:nvPr/>
        </p:nvSpPr>
        <p:spPr>
          <a:xfrm>
            <a:off x="15136293" y="5277299"/>
            <a:ext cx="3064778" cy="197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Enroll in College Program</a:t>
            </a:r>
          </a:p>
        </p:txBody>
      </p:sp>
      <p:sp>
        <p:nvSpPr>
          <p:cNvPr id="1043" name="Arrow"/>
          <p:cNvSpPr/>
          <p:nvPr/>
        </p:nvSpPr>
        <p:spPr>
          <a:xfrm>
            <a:off x="13606715" y="5563049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44" name="68%"/>
          <p:cNvSpPr txBox="1"/>
          <p:nvPr/>
        </p:nvSpPr>
        <p:spPr>
          <a:xfrm>
            <a:off x="13601721" y="4577213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63%</a:t>
            </a:r>
          </a:p>
        </p:txBody>
      </p:sp>
      <p:sp>
        <p:nvSpPr>
          <p:cNvPr id="1045" name="Circle"/>
          <p:cNvSpPr/>
          <p:nvPr/>
        </p:nvSpPr>
        <p:spPr>
          <a:xfrm>
            <a:off x="19730648" y="5355085"/>
            <a:ext cx="1651003" cy="1651003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46" name="Arrow"/>
          <p:cNvSpPr/>
          <p:nvPr/>
        </p:nvSpPr>
        <p:spPr>
          <a:xfrm>
            <a:off x="17911878" y="5563049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47" name="Pass  College Math"/>
          <p:cNvSpPr txBox="1"/>
          <p:nvPr/>
        </p:nvSpPr>
        <p:spPr>
          <a:xfrm>
            <a:off x="19726378" y="5381629"/>
            <a:ext cx="1655272" cy="147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2900">
                <a:solidFill>
                  <a:srgbClr val="FFFFFF"/>
                </a:solidFill>
              </a:defRPr>
            </a:lvl1pPr>
          </a:lstStyle>
          <a:p>
            <a:r>
              <a:t>Pass  College Program</a:t>
            </a:r>
          </a:p>
        </p:txBody>
      </p:sp>
      <p:sp>
        <p:nvSpPr>
          <p:cNvPr id="1048" name="Connection Line"/>
          <p:cNvSpPr/>
          <p:nvPr/>
        </p:nvSpPr>
        <p:spPr>
          <a:xfrm>
            <a:off x="5575787" y="7679489"/>
            <a:ext cx="11609573" cy="227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913" extrusionOk="0">
                <a:moveTo>
                  <a:pt x="0" y="11039"/>
                </a:moveTo>
                <a:cubicBezTo>
                  <a:pt x="7494" y="21600"/>
                  <a:pt x="14694" y="17920"/>
                  <a:pt x="21600" y="0"/>
                </a:cubicBezTo>
              </a:path>
            </a:pathLst>
          </a:custGeom>
          <a:ln w="190500">
            <a:solidFill>
              <a:schemeClr val="accent1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/>
          <a:lstStyle/>
          <a:p>
            <a:endParaRPr/>
          </a:p>
        </p:txBody>
      </p:sp>
      <p:sp>
        <p:nvSpPr>
          <p:cNvPr id="1049" name="29%"/>
          <p:cNvSpPr txBox="1"/>
          <p:nvPr/>
        </p:nvSpPr>
        <p:spPr>
          <a:xfrm>
            <a:off x="11098080" y="8529877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20%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 advAuto="0"/>
      <p:bldP spid="1036" grpId="0" animBg="1" advAuto="0"/>
      <p:bldP spid="1037" grpId="0" animBg="1" advAuto="0"/>
      <p:bldP spid="1038" grpId="0" animBg="1" advAuto="0"/>
      <p:bldP spid="1041" grpId="0" animBg="1" advAuto="0"/>
      <p:bldP spid="1042" grpId="0" animBg="1" advAuto="0"/>
      <p:bldP spid="1043" grpId="0" animBg="1" advAuto="0"/>
      <p:bldP spid="1044" grpId="0" animBg="1" advAuto="0"/>
      <p:bldP spid="1045" grpId="0" animBg="1" advAuto="0"/>
      <p:bldP spid="1046" grpId="0" animBg="1" advAuto="0"/>
      <p:bldP spid="1047" grpId="0" animBg="1" advAuto="0"/>
      <p:bldP spid="1048" grpId="0" animBg="1" advAuto="0"/>
      <p:bldP spid="104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Circle"/>
          <p:cNvSpPr/>
          <p:nvPr/>
        </p:nvSpPr>
        <p:spPr>
          <a:xfrm>
            <a:off x="10037718" y="1107348"/>
            <a:ext cx="3759203" cy="3758453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52" name="Arrow"/>
          <p:cNvSpPr/>
          <p:nvPr/>
        </p:nvSpPr>
        <p:spPr>
          <a:xfrm>
            <a:off x="8272553" y="2369038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53" name="Circle"/>
          <p:cNvSpPr/>
          <p:nvPr/>
        </p:nvSpPr>
        <p:spPr>
          <a:xfrm>
            <a:off x="15588884" y="1716574"/>
            <a:ext cx="2540003" cy="2540004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54" name="74%"/>
          <p:cNvSpPr txBox="1"/>
          <p:nvPr/>
        </p:nvSpPr>
        <p:spPr>
          <a:xfrm>
            <a:off x="8272553" y="1383202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31%</a:t>
            </a:r>
          </a:p>
        </p:txBody>
      </p:sp>
      <p:sp>
        <p:nvSpPr>
          <p:cNvPr id="1055" name="Circle"/>
          <p:cNvSpPr/>
          <p:nvPr/>
        </p:nvSpPr>
        <p:spPr>
          <a:xfrm>
            <a:off x="3192550" y="653557"/>
            <a:ext cx="5080003" cy="5078990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 dirty="0"/>
          </a:p>
        </p:txBody>
      </p:sp>
      <p:sp>
        <p:nvSpPr>
          <p:cNvPr id="1056" name="Enroll in…"/>
          <p:cNvSpPr txBox="1"/>
          <p:nvPr/>
        </p:nvSpPr>
        <p:spPr>
          <a:xfrm>
            <a:off x="3738763" y="2242040"/>
            <a:ext cx="3987582" cy="148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/>
          <a:p>
            <a:pPr algn="ctr">
              <a:defRPr sz="4400">
                <a:solidFill>
                  <a:srgbClr val="FFFFFF"/>
                </a:solidFill>
              </a:defRPr>
            </a:pPr>
            <a:r>
              <a:t>Enroll in </a:t>
            </a:r>
          </a:p>
          <a:p>
            <a:pPr algn="ctr">
              <a:defRPr sz="4400">
                <a:solidFill>
                  <a:srgbClr val="FFFFFF"/>
                </a:solidFill>
              </a:defRPr>
            </a:pPr>
            <a:r>
              <a:t>L3 Certificate</a:t>
            </a:r>
          </a:p>
        </p:txBody>
      </p:sp>
      <p:sp>
        <p:nvSpPr>
          <p:cNvPr id="1057" name="Pass Foundations Math"/>
          <p:cNvSpPr txBox="1"/>
          <p:nvPr/>
        </p:nvSpPr>
        <p:spPr>
          <a:xfrm>
            <a:off x="9745767" y="2310303"/>
            <a:ext cx="4343103" cy="1489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t>Pass L3 Certificate</a:t>
            </a:r>
          </a:p>
        </p:txBody>
      </p:sp>
      <p:sp>
        <p:nvSpPr>
          <p:cNvPr id="1058" name="Enroll in College Math"/>
          <p:cNvSpPr txBox="1"/>
          <p:nvPr/>
        </p:nvSpPr>
        <p:spPr>
          <a:xfrm>
            <a:off x="15326495" y="2083288"/>
            <a:ext cx="3064778" cy="197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Enroll in College Program</a:t>
            </a:r>
          </a:p>
        </p:txBody>
      </p:sp>
      <p:sp>
        <p:nvSpPr>
          <p:cNvPr id="1059" name="Arrow"/>
          <p:cNvSpPr/>
          <p:nvPr/>
        </p:nvSpPr>
        <p:spPr>
          <a:xfrm>
            <a:off x="13796917" y="2369038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60" name="68%"/>
          <p:cNvSpPr txBox="1"/>
          <p:nvPr/>
        </p:nvSpPr>
        <p:spPr>
          <a:xfrm>
            <a:off x="13791924" y="1383202"/>
            <a:ext cx="1655268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63%</a:t>
            </a:r>
          </a:p>
        </p:txBody>
      </p:sp>
      <p:sp>
        <p:nvSpPr>
          <p:cNvPr id="1061" name="Circle"/>
          <p:cNvSpPr/>
          <p:nvPr/>
        </p:nvSpPr>
        <p:spPr>
          <a:xfrm>
            <a:off x="19920850" y="2161074"/>
            <a:ext cx="1651003" cy="1651003"/>
          </a:xfrm>
          <a:prstGeom prst="ellipse">
            <a:avLst/>
          </a:prstGeom>
          <a:solidFill>
            <a:srgbClr val="6CA24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62" name="Arrow"/>
          <p:cNvSpPr/>
          <p:nvPr/>
        </p:nvSpPr>
        <p:spPr>
          <a:xfrm>
            <a:off x="18102081" y="2369038"/>
            <a:ext cx="1818772" cy="1235074"/>
          </a:xfrm>
          <a:prstGeom prst="rightArrow">
            <a:avLst>
              <a:gd name="adj1" fmla="val 32000"/>
              <a:gd name="adj2" fmla="val 65810"/>
            </a:avLst>
          </a:prstGeom>
          <a:solidFill>
            <a:srgbClr val="6BA2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063" name="Pass  College Math"/>
          <p:cNvSpPr txBox="1"/>
          <p:nvPr/>
        </p:nvSpPr>
        <p:spPr>
          <a:xfrm>
            <a:off x="19916581" y="2187618"/>
            <a:ext cx="1655272" cy="147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 algn="ctr">
              <a:defRPr sz="2900">
                <a:solidFill>
                  <a:srgbClr val="FFFFFF"/>
                </a:solidFill>
              </a:defRPr>
            </a:lvl1pPr>
          </a:lstStyle>
          <a:p>
            <a:r>
              <a:t>Pass  College Program</a:t>
            </a:r>
          </a:p>
        </p:txBody>
      </p:sp>
      <p:sp>
        <p:nvSpPr>
          <p:cNvPr id="1064" name="Connection Line"/>
          <p:cNvSpPr/>
          <p:nvPr/>
        </p:nvSpPr>
        <p:spPr>
          <a:xfrm>
            <a:off x="5765989" y="4485478"/>
            <a:ext cx="11609574" cy="2277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913" extrusionOk="0">
                <a:moveTo>
                  <a:pt x="0" y="11039"/>
                </a:moveTo>
                <a:cubicBezTo>
                  <a:pt x="7494" y="21600"/>
                  <a:pt x="14694" y="17920"/>
                  <a:pt x="21600" y="0"/>
                </a:cubicBezTo>
              </a:path>
            </a:pathLst>
          </a:custGeom>
          <a:ln w="190500">
            <a:solidFill>
              <a:schemeClr val="accent1"/>
            </a:solidFill>
            <a:miter lim="400000"/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4" tIns="71434" rIns="71434" bIns="71434"/>
          <a:lstStyle/>
          <a:p>
            <a:endParaRPr/>
          </a:p>
        </p:txBody>
      </p:sp>
      <p:sp>
        <p:nvSpPr>
          <p:cNvPr id="1065" name="29%"/>
          <p:cNvSpPr txBox="1"/>
          <p:nvPr/>
        </p:nvSpPr>
        <p:spPr>
          <a:xfrm>
            <a:off x="11288283" y="5335866"/>
            <a:ext cx="1655269" cy="10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5900"/>
            </a:lvl1pPr>
          </a:lstStyle>
          <a:p>
            <a:r>
              <a:t>20%</a:t>
            </a:r>
          </a:p>
        </p:txBody>
      </p:sp>
      <p:grpSp>
        <p:nvGrpSpPr>
          <p:cNvPr id="1081" name="Group"/>
          <p:cNvGrpSpPr/>
          <p:nvPr/>
        </p:nvGrpSpPr>
        <p:grpSpPr>
          <a:xfrm>
            <a:off x="3002351" y="6371725"/>
            <a:ext cx="18379299" cy="6315670"/>
            <a:chOff x="0" y="0"/>
            <a:chExt cx="18379298" cy="6315669"/>
          </a:xfrm>
        </p:grpSpPr>
        <p:sp>
          <p:nvSpPr>
            <p:cNvPr id="1066" name="Circle"/>
            <p:cNvSpPr/>
            <p:nvPr/>
          </p:nvSpPr>
          <p:spPr>
            <a:xfrm>
              <a:off x="6845164" y="660268"/>
              <a:ext cx="3759203" cy="3758453"/>
            </a:xfrm>
            <a:prstGeom prst="ellipse">
              <a:avLst/>
            </a:prstGeom>
            <a:solidFill>
              <a:srgbClr val="6CA24A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67" name="Arrow"/>
            <p:cNvSpPr/>
            <p:nvPr/>
          </p:nvSpPr>
          <p:spPr>
            <a:xfrm>
              <a:off x="5080000" y="1921957"/>
              <a:ext cx="1818771" cy="1235074"/>
            </a:xfrm>
            <a:prstGeom prst="rightArrow">
              <a:avLst>
                <a:gd name="adj1" fmla="val 32000"/>
                <a:gd name="adj2" fmla="val 65810"/>
              </a:avLst>
            </a:prstGeom>
            <a:solidFill>
              <a:srgbClr val="6BA24A"/>
            </a:solidFill>
            <a:ln w="12700" cap="flat">
              <a:noFill/>
              <a:miter lim="400000"/>
            </a:ln>
            <a:effectLst/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68" name="Circle"/>
            <p:cNvSpPr/>
            <p:nvPr/>
          </p:nvSpPr>
          <p:spPr>
            <a:xfrm>
              <a:off x="12396330" y="1269493"/>
              <a:ext cx="2540004" cy="2540003"/>
            </a:xfrm>
            <a:prstGeom prst="ellipse">
              <a:avLst/>
            </a:prstGeom>
            <a:solidFill>
              <a:srgbClr val="6CA24A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69" name="74%"/>
            <p:cNvSpPr txBox="1"/>
            <p:nvPr/>
          </p:nvSpPr>
          <p:spPr>
            <a:xfrm>
              <a:off x="5080000" y="936121"/>
              <a:ext cx="1655268" cy="1044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5900"/>
              </a:lvl1pPr>
            </a:lstStyle>
            <a:p>
              <a:r>
                <a:t>27%</a:t>
              </a:r>
            </a:p>
          </p:txBody>
        </p:sp>
        <p:sp>
          <p:nvSpPr>
            <p:cNvPr id="1070" name="Circle"/>
            <p:cNvSpPr/>
            <p:nvPr/>
          </p:nvSpPr>
          <p:spPr>
            <a:xfrm>
              <a:off x="0" y="0"/>
              <a:ext cx="5080002" cy="5078989"/>
            </a:xfrm>
            <a:prstGeom prst="ellipse">
              <a:avLst/>
            </a:prstGeom>
            <a:solidFill>
              <a:srgbClr val="6CA24A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71" name="Enroll in…"/>
            <p:cNvSpPr txBox="1"/>
            <p:nvPr/>
          </p:nvSpPr>
          <p:spPr>
            <a:xfrm>
              <a:off x="546209" y="1794959"/>
              <a:ext cx="3987582" cy="148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4" tIns="71434" rIns="71434" bIns="71434" numCol="1" anchor="ctr">
              <a:sp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  <a:r>
                <a:t>Enroll in </a:t>
              </a:r>
            </a:p>
            <a:p>
              <a:pPr algn="ctr">
                <a:defRPr sz="4400">
                  <a:solidFill>
                    <a:srgbClr val="FFFFFF"/>
                  </a:solidFill>
                </a:defRPr>
              </a:pPr>
              <a:r>
                <a:t>L3 Certificate</a:t>
              </a:r>
            </a:p>
          </p:txBody>
        </p:sp>
        <p:sp>
          <p:nvSpPr>
            <p:cNvPr id="1072" name="Pass Foundations Math"/>
            <p:cNvSpPr txBox="1"/>
            <p:nvPr/>
          </p:nvSpPr>
          <p:spPr>
            <a:xfrm>
              <a:off x="6553213" y="1863222"/>
              <a:ext cx="4343103" cy="1489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4" tIns="71434" rIns="71434" bIns="71434" numCol="1" anchor="ctr">
              <a:spAutoFit/>
            </a:bodyPr>
            <a:lstStyle>
              <a:lvl1pPr algn="ctr">
                <a:defRPr sz="4400">
                  <a:solidFill>
                    <a:srgbClr val="FFFFFF"/>
                  </a:solidFill>
                </a:defRPr>
              </a:lvl1pPr>
            </a:lstStyle>
            <a:p>
              <a:r>
                <a:t>Pass L3 Certificate</a:t>
              </a:r>
            </a:p>
          </p:txBody>
        </p:sp>
        <p:sp>
          <p:nvSpPr>
            <p:cNvPr id="1073" name="Enroll in College Math"/>
            <p:cNvSpPr txBox="1"/>
            <p:nvPr/>
          </p:nvSpPr>
          <p:spPr>
            <a:xfrm>
              <a:off x="12133942" y="1636208"/>
              <a:ext cx="3064778" cy="1971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4" tIns="71434" rIns="71434" bIns="71434" numCol="1" anchor="ctr">
              <a:spAutoFit/>
            </a:bodyPr>
            <a:lstStyle>
              <a:lvl1pPr algn="ctr">
                <a:defRPr sz="4000">
                  <a:solidFill>
                    <a:srgbClr val="FFFFFF"/>
                  </a:solidFill>
                </a:defRPr>
              </a:lvl1pPr>
            </a:lstStyle>
            <a:p>
              <a:r>
                <a:t>Enroll in College Program</a:t>
              </a:r>
            </a:p>
          </p:txBody>
        </p:sp>
        <p:sp>
          <p:nvSpPr>
            <p:cNvPr id="1074" name="Arrow"/>
            <p:cNvSpPr/>
            <p:nvPr/>
          </p:nvSpPr>
          <p:spPr>
            <a:xfrm>
              <a:off x="10604364" y="1921957"/>
              <a:ext cx="1818772" cy="1235074"/>
            </a:xfrm>
            <a:prstGeom prst="rightArrow">
              <a:avLst>
                <a:gd name="adj1" fmla="val 32000"/>
                <a:gd name="adj2" fmla="val 65810"/>
              </a:avLst>
            </a:prstGeom>
            <a:solidFill>
              <a:srgbClr val="6BA24A"/>
            </a:solidFill>
            <a:ln w="12700" cap="flat">
              <a:noFill/>
              <a:miter lim="400000"/>
            </a:ln>
            <a:effectLst/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75" name="68%"/>
            <p:cNvSpPr txBox="1"/>
            <p:nvPr/>
          </p:nvSpPr>
          <p:spPr>
            <a:xfrm>
              <a:off x="10599370" y="936121"/>
              <a:ext cx="1655269" cy="1044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5900"/>
              </a:lvl1pPr>
            </a:lstStyle>
            <a:p>
              <a:r>
                <a:t>51%</a:t>
              </a:r>
            </a:p>
          </p:txBody>
        </p:sp>
        <p:sp>
          <p:nvSpPr>
            <p:cNvPr id="1076" name="Circle"/>
            <p:cNvSpPr/>
            <p:nvPr/>
          </p:nvSpPr>
          <p:spPr>
            <a:xfrm>
              <a:off x="16728296" y="1713993"/>
              <a:ext cx="1651003" cy="1651003"/>
            </a:xfrm>
            <a:prstGeom prst="ellipse">
              <a:avLst/>
            </a:prstGeom>
            <a:solidFill>
              <a:srgbClr val="6CA24A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77" name="Arrow"/>
            <p:cNvSpPr/>
            <p:nvPr/>
          </p:nvSpPr>
          <p:spPr>
            <a:xfrm>
              <a:off x="14909527" y="1921957"/>
              <a:ext cx="1818772" cy="1235074"/>
            </a:xfrm>
            <a:prstGeom prst="rightArrow">
              <a:avLst>
                <a:gd name="adj1" fmla="val 32000"/>
                <a:gd name="adj2" fmla="val 65810"/>
              </a:avLst>
            </a:prstGeom>
            <a:solidFill>
              <a:srgbClr val="6BA24A"/>
            </a:solidFill>
            <a:ln w="12700" cap="flat">
              <a:noFill/>
              <a:miter lim="400000"/>
            </a:ln>
            <a:effectLst/>
          </p:spPr>
          <p:txBody>
            <a:bodyPr wrap="square" lIns="71434" tIns="71434" rIns="71434" bIns="71434" numCol="1" anchor="ctr">
              <a:noAutofit/>
            </a:bodyPr>
            <a:lstStyle/>
            <a:p>
              <a:endParaRPr/>
            </a:p>
          </p:txBody>
        </p:sp>
        <p:sp>
          <p:nvSpPr>
            <p:cNvPr id="1078" name="Pass  College Math"/>
            <p:cNvSpPr txBox="1"/>
            <p:nvPr/>
          </p:nvSpPr>
          <p:spPr>
            <a:xfrm>
              <a:off x="16724027" y="1740538"/>
              <a:ext cx="1655272" cy="147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4" tIns="71434" rIns="71434" bIns="71434" numCol="1" anchor="ctr">
              <a:spAutoFit/>
            </a:bodyPr>
            <a:lstStyle>
              <a:lvl1pPr algn="ctr">
                <a:defRPr sz="2900">
                  <a:solidFill>
                    <a:srgbClr val="FFFFFF"/>
                  </a:solidFill>
                </a:defRPr>
              </a:lvl1pPr>
            </a:lstStyle>
            <a:p>
              <a:r>
                <a:t>Pass  College Program</a:t>
              </a:r>
            </a:p>
          </p:txBody>
        </p:sp>
        <p:sp>
          <p:nvSpPr>
            <p:cNvPr id="1079" name="Connection Line"/>
            <p:cNvSpPr/>
            <p:nvPr/>
          </p:nvSpPr>
          <p:spPr>
            <a:xfrm>
              <a:off x="2573436" y="4038397"/>
              <a:ext cx="11609573" cy="2277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13" extrusionOk="0">
                  <a:moveTo>
                    <a:pt x="0" y="11039"/>
                  </a:moveTo>
                  <a:cubicBezTo>
                    <a:pt x="7494" y="21600"/>
                    <a:pt x="14694" y="17920"/>
                    <a:pt x="21600" y="0"/>
                  </a:cubicBezTo>
                </a:path>
              </a:pathLst>
            </a:custGeom>
            <a:noFill/>
            <a:ln w="1905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t">
              <a:noAutofit/>
            </a:bodyPr>
            <a:lstStyle/>
            <a:p>
              <a:endParaRPr/>
            </a:p>
          </p:txBody>
        </p:sp>
        <p:sp>
          <p:nvSpPr>
            <p:cNvPr id="1080" name="Maori Students"/>
            <p:cNvSpPr txBox="1"/>
            <p:nvPr/>
          </p:nvSpPr>
          <p:spPr>
            <a:xfrm>
              <a:off x="1095576" y="582408"/>
              <a:ext cx="2888849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Maori Students</a:t>
              </a:r>
            </a:p>
          </p:txBody>
        </p:sp>
      </p:grpSp>
      <p:sp>
        <p:nvSpPr>
          <p:cNvPr id="33" name="Maori Students">
            <a:extLst>
              <a:ext uri="{FF2B5EF4-FFF2-40B4-BE49-F238E27FC236}">
                <a16:creationId xmlns="" xmlns:a16="http://schemas.microsoft.com/office/drawing/2014/main" id="{824104F3-97DC-AA4F-A449-F4BA876DA61B}"/>
              </a:ext>
            </a:extLst>
          </p:cNvPr>
          <p:cNvSpPr txBox="1"/>
          <p:nvPr/>
        </p:nvSpPr>
        <p:spPr>
          <a:xfrm>
            <a:off x="4566369" y="1228952"/>
            <a:ext cx="2332363" cy="6367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numCol="1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All</a:t>
            </a:r>
            <a:r>
              <a:rPr dirty="0"/>
              <a:t> Students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1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image8.png" descr="image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74" y="-1152498"/>
            <a:ext cx="25025519" cy="16676257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Shape 670"/>
          <p:cNvSpPr/>
          <p:nvPr/>
        </p:nvSpPr>
        <p:spPr>
          <a:xfrm>
            <a:off x="4100878" y="4022502"/>
            <a:ext cx="16755306" cy="2121919"/>
          </a:xfrm>
          <a:prstGeom prst="rect">
            <a:avLst/>
          </a:prstGeom>
          <a:solidFill>
            <a:srgbClr val="005558">
              <a:alpha val="38591"/>
            </a:srgbClr>
          </a:soli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6" tIns="71436" rIns="71436" bIns="71436" anchor="ctr"/>
          <a:lstStyle/>
          <a:p>
            <a:pPr algn="ctr" defTabSz="1125140">
              <a:defRPr sz="3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1087" name="Group 673"/>
          <p:cNvGrpSpPr/>
          <p:nvPr/>
        </p:nvGrpSpPr>
        <p:grpSpPr>
          <a:xfrm>
            <a:off x="4100878" y="8641969"/>
            <a:ext cx="16755307" cy="2183254"/>
            <a:chOff x="0" y="0"/>
            <a:chExt cx="16755305" cy="2183253"/>
          </a:xfrm>
        </p:grpSpPr>
        <p:sp>
          <p:nvSpPr>
            <p:cNvPr id="1085" name="Shape 671"/>
            <p:cNvSpPr/>
            <p:nvPr/>
          </p:nvSpPr>
          <p:spPr>
            <a:xfrm>
              <a:off x="-1" y="-1"/>
              <a:ext cx="16755307" cy="2183254"/>
            </a:xfrm>
            <a:prstGeom prst="rect">
              <a:avLst/>
            </a:prstGeom>
            <a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086" name="Shape 672"/>
            <p:cNvSpPr/>
            <p:nvPr/>
          </p:nvSpPr>
          <p:spPr>
            <a:xfrm>
              <a:off x="-1" y="-1"/>
              <a:ext cx="16755307" cy="2183254"/>
            </a:xfrm>
            <a:prstGeom prst="rect">
              <a:avLst/>
            </a:prstGeom>
            <a:noFill/>
            <a:ln w="25400" cap="flat">
              <a:solidFill>
                <a:srgbClr val="00631F">
                  <a:alpha val="33509"/>
                </a:srgbClr>
              </a:solidFill>
              <a:prstDash val="solid"/>
              <a:round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088" name="Shape 674"/>
          <p:cNvSpPr txBox="1"/>
          <p:nvPr/>
        </p:nvSpPr>
        <p:spPr>
          <a:xfrm>
            <a:off x="5565612" y="255802"/>
            <a:ext cx="13851236" cy="1298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7600" b="1">
                <a:solidFill>
                  <a:srgbClr val="FFFFFF"/>
                </a:solidFill>
              </a:defRPr>
            </a:lvl1pPr>
          </a:lstStyle>
          <a:p>
            <a:r>
              <a:t>Productive Academic Mindset</a:t>
            </a:r>
          </a:p>
        </p:txBody>
      </p:sp>
      <p:grpSp>
        <p:nvGrpSpPr>
          <p:cNvPr id="1091" name="Group 677"/>
          <p:cNvGrpSpPr/>
          <p:nvPr/>
        </p:nvGrpSpPr>
        <p:grpSpPr>
          <a:xfrm>
            <a:off x="4100879" y="6316807"/>
            <a:ext cx="16755305" cy="2183251"/>
            <a:chOff x="0" y="0"/>
            <a:chExt cx="16755304" cy="2183250"/>
          </a:xfrm>
        </p:grpSpPr>
        <p:sp>
          <p:nvSpPr>
            <p:cNvPr id="1089" name="Shape 675"/>
            <p:cNvSpPr/>
            <p:nvPr/>
          </p:nvSpPr>
          <p:spPr>
            <a:xfrm>
              <a:off x="0" y="0"/>
              <a:ext cx="16755305" cy="2183251"/>
            </a:xfrm>
            <a:prstGeom prst="rect">
              <a:avLst/>
            </a:prstGeom>
            <a:solidFill>
              <a:schemeClr val="accent2">
                <a:alpha val="37969"/>
              </a:schemeClr>
            </a:solidFill>
            <a:ln w="25400" cap="flat">
              <a:solidFill>
                <a:srgbClr val="00631F">
                  <a:alpha val="37969"/>
                </a:srgbClr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090" name="Shape 676"/>
            <p:cNvSpPr txBox="1"/>
            <p:nvPr/>
          </p:nvSpPr>
          <p:spPr>
            <a:xfrm>
              <a:off x="410241" y="138387"/>
              <a:ext cx="14431837" cy="2022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6200">
                  <a:solidFill>
                    <a:srgbClr val="FFFFFF"/>
                  </a:solidFill>
                </a:defRPr>
              </a:lvl1pPr>
            </a:lstStyle>
            <a:p>
              <a:r>
                <a:t>Believe they are capable of learning the material…</a:t>
              </a:r>
            </a:p>
          </p:txBody>
        </p:sp>
      </p:grpSp>
      <p:sp>
        <p:nvSpPr>
          <p:cNvPr id="1092" name="Shape 678"/>
          <p:cNvSpPr txBox="1"/>
          <p:nvPr/>
        </p:nvSpPr>
        <p:spPr>
          <a:xfrm>
            <a:off x="4499597" y="4128592"/>
            <a:ext cx="12148431" cy="202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6200">
                <a:solidFill>
                  <a:srgbClr val="FFFFFF"/>
                </a:solidFill>
              </a:defRPr>
            </a:pPr>
            <a:r>
              <a:t>Feel connected to their institution </a:t>
            </a:r>
          </a:p>
          <a:p>
            <a:pPr>
              <a:defRPr sz="6200">
                <a:solidFill>
                  <a:srgbClr val="FFFFFF"/>
                </a:solidFill>
              </a:defRPr>
            </a:pPr>
            <a:r>
              <a:t>and that they belong…</a:t>
            </a:r>
          </a:p>
        </p:txBody>
      </p:sp>
      <p:grpSp>
        <p:nvGrpSpPr>
          <p:cNvPr id="1095" name="Group 681"/>
          <p:cNvGrpSpPr/>
          <p:nvPr/>
        </p:nvGrpSpPr>
        <p:grpSpPr>
          <a:xfrm>
            <a:off x="4113579" y="1554378"/>
            <a:ext cx="16755305" cy="2183253"/>
            <a:chOff x="0" y="0"/>
            <a:chExt cx="16755304" cy="2183252"/>
          </a:xfrm>
        </p:grpSpPr>
        <p:sp>
          <p:nvSpPr>
            <p:cNvPr id="1093" name="Shape 679"/>
            <p:cNvSpPr/>
            <p:nvPr/>
          </p:nvSpPr>
          <p:spPr>
            <a:xfrm>
              <a:off x="0" y="0"/>
              <a:ext cx="16755305" cy="2183254"/>
            </a:xfrm>
            <a:prstGeom prst="rect">
              <a:avLst/>
            </a:prstGeom>
            <a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5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sp>
          <p:nvSpPr>
            <p:cNvPr id="1094" name="Shape 680"/>
            <p:cNvSpPr txBox="1"/>
            <p:nvPr/>
          </p:nvSpPr>
          <p:spPr>
            <a:xfrm>
              <a:off x="410242" y="608288"/>
              <a:ext cx="12183499" cy="1082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6200">
                  <a:solidFill>
                    <a:srgbClr val="FFFFFF"/>
                  </a:solidFill>
                </a:defRPr>
              </a:lvl1pPr>
            </a:lstStyle>
            <a:p>
              <a:r>
                <a:t>Perceived purpose of coursework</a:t>
              </a:r>
            </a:p>
          </p:txBody>
        </p:sp>
      </p:grpSp>
      <p:sp>
        <p:nvSpPr>
          <p:cNvPr id="1096" name="Shape 682"/>
          <p:cNvSpPr txBox="1"/>
          <p:nvPr/>
        </p:nvSpPr>
        <p:spPr>
          <a:xfrm>
            <a:off x="4629601" y="9248627"/>
            <a:ext cx="16284615" cy="1082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>
              <a:defRPr sz="6200">
                <a:solidFill>
                  <a:srgbClr val="FFFFFF"/>
                </a:solidFill>
              </a:defRPr>
            </a:lvl1pPr>
          </a:lstStyle>
          <a:p>
            <a:r>
              <a:t>Confidence interacting with Faculty and Staff</a:t>
            </a:r>
          </a:p>
        </p:txBody>
      </p:sp>
      <p:grpSp>
        <p:nvGrpSpPr>
          <p:cNvPr id="1101" name="Group 685"/>
          <p:cNvGrpSpPr/>
          <p:nvPr/>
        </p:nvGrpSpPr>
        <p:grpSpPr>
          <a:xfrm>
            <a:off x="4113578" y="11081430"/>
            <a:ext cx="16729909" cy="2179945"/>
            <a:chOff x="0" y="-1"/>
            <a:chExt cx="16729907" cy="2179944"/>
          </a:xfrm>
        </p:grpSpPr>
        <p:grpSp>
          <p:nvGrpSpPr>
            <p:cNvPr id="1099" name="Shape 683"/>
            <p:cNvGrpSpPr/>
            <p:nvPr/>
          </p:nvGrpSpPr>
          <p:grpSpPr>
            <a:xfrm>
              <a:off x="-1" y="-2"/>
              <a:ext cx="16729908" cy="2179945"/>
              <a:chOff x="0" y="0"/>
              <a:chExt cx="16729907" cy="2179944"/>
            </a:xfrm>
          </p:grpSpPr>
          <p:sp>
            <p:nvSpPr>
              <p:cNvPr id="1097" name="Rectangle"/>
              <p:cNvSpPr/>
              <p:nvPr/>
            </p:nvSpPr>
            <p:spPr>
              <a:xfrm>
                <a:off x="0" y="-1"/>
                <a:ext cx="16729908" cy="2179946"/>
              </a:xfrm>
              <a:prstGeom prst="rect">
                <a:avLst/>
              </a:prstGeom>
              <a:solidFill>
                <a:schemeClr val="accent3">
                  <a:alpha val="57817"/>
                </a:schemeClr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37262"/>
                  </a:srgbClr>
                </a:outerShdw>
              </a:effectLst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821530">
                  <a:defRPr sz="6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98" name="GRIT and Perseverance"/>
              <p:cNvSpPr txBox="1"/>
              <p:nvPr/>
            </p:nvSpPr>
            <p:spPr>
              <a:xfrm>
                <a:off x="0" y="548635"/>
                <a:ext cx="16729908" cy="10826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6" tIns="71436" rIns="71436" bIns="71436" numCol="1" anchor="ctr">
                <a:spAutoFit/>
              </a:bodyPr>
              <a:lstStyle>
                <a:lvl1pPr defTabSz="821530">
                  <a:defRPr sz="6200">
                    <a:solidFill>
                      <a:srgbClr val="FFFFFF"/>
                    </a:solidFill>
                  </a:defRPr>
                </a:lvl1pPr>
              </a:lstStyle>
              <a:p>
                <a:r>
                  <a:t>  GRIT and Perseverance</a:t>
                </a:r>
              </a:p>
            </p:txBody>
          </p:sp>
        </p:grpSp>
        <p:sp>
          <p:nvSpPr>
            <p:cNvPr id="1100" name="Shape 684"/>
            <p:cNvSpPr/>
            <p:nvPr/>
          </p:nvSpPr>
          <p:spPr>
            <a:xfrm>
              <a:off x="-1" y="-2"/>
              <a:ext cx="16729908" cy="2179945"/>
            </a:xfrm>
            <a:prstGeom prst="rect">
              <a:avLst/>
            </a:prstGeom>
            <a:noFill/>
            <a:ln w="25400" cap="flat">
              <a:solidFill>
                <a:srgbClr val="00631F">
                  <a:alpha val="33509"/>
                </a:srgbClr>
              </a:solidFill>
              <a:prstDash val="solid"/>
              <a:round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ystem-wide success rates in Freshman Mathematics Classes"/>
          <p:cNvSpPr txBox="1"/>
          <p:nvPr/>
        </p:nvSpPr>
        <p:spPr>
          <a:xfrm>
            <a:off x="4619866" y="863540"/>
            <a:ext cx="15617567" cy="7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CoReq English Classes</a:t>
            </a:r>
          </a:p>
        </p:txBody>
      </p:sp>
      <p:graphicFrame>
        <p:nvGraphicFramePr>
          <p:cNvPr id="1104" name="2D Column Chart"/>
          <p:cNvGraphicFramePr/>
          <p:nvPr/>
        </p:nvGraphicFramePr>
        <p:xfrm>
          <a:off x="1826566" y="1263420"/>
          <a:ext cx="21156197" cy="1010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ystem-wide success rates in Freshman Mathematics Classes"/>
          <p:cNvSpPr txBox="1"/>
          <p:nvPr/>
        </p:nvSpPr>
        <p:spPr>
          <a:xfrm>
            <a:off x="4619866" y="863540"/>
            <a:ext cx="15617567" cy="7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CoReq English Classes</a:t>
            </a:r>
          </a:p>
        </p:txBody>
      </p:sp>
      <p:graphicFrame>
        <p:nvGraphicFramePr>
          <p:cNvPr id="1107" name="2D Column Chart"/>
          <p:cNvGraphicFramePr/>
          <p:nvPr/>
        </p:nvGraphicFramePr>
        <p:xfrm>
          <a:off x="1826566" y="1263420"/>
          <a:ext cx="21156197" cy="1010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08" name="African American Students"/>
          <p:cNvSpPr txBox="1"/>
          <p:nvPr/>
        </p:nvSpPr>
        <p:spPr>
          <a:xfrm>
            <a:off x="12780395" y="1857044"/>
            <a:ext cx="8812861" cy="930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5300">
                <a:latin typeface="+mn-lt"/>
                <a:ea typeface="+mn-ea"/>
                <a:cs typeface="+mn-cs"/>
                <a:sym typeface="Lucida Grande"/>
              </a:defRPr>
            </a:lvl1pPr>
          </a:lstStyle>
          <a:p>
            <a:r>
              <a:t>African American Students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0" name="2D Column Chart"/>
          <p:cNvGraphicFramePr/>
          <p:nvPr/>
        </p:nvGraphicFramePr>
        <p:xfrm>
          <a:off x="4325383" y="1539481"/>
          <a:ext cx="15382660" cy="949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11" name="System-wide success rates in Freshman Mathematics Classes"/>
          <p:cNvSpPr txBox="1"/>
          <p:nvPr/>
        </p:nvSpPr>
        <p:spPr>
          <a:xfrm>
            <a:off x="4136566" y="533111"/>
            <a:ext cx="15144265" cy="79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Mathematics Classes</a:t>
            </a:r>
          </a:p>
        </p:txBody>
      </p:sp>
      <p:sp>
        <p:nvSpPr>
          <p:cNvPr id="1112" name="“What I learn in Math will be useful in my career”"/>
          <p:cNvSpPr txBox="1"/>
          <p:nvPr/>
        </p:nvSpPr>
        <p:spPr>
          <a:xfrm>
            <a:off x="7405220" y="2879824"/>
            <a:ext cx="2469069" cy="2822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“What I learn in Math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will</a:t>
            </a:r>
            <a:r>
              <a:t> be useful in my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career</a:t>
            </a:r>
            <a:r>
              <a:t>”</a:t>
            </a:r>
          </a:p>
        </p:txBody>
      </p:sp>
      <p:sp>
        <p:nvSpPr>
          <p:cNvPr id="1113" name="“What I learn in Math      will not   be useful in my career”"/>
          <p:cNvSpPr txBox="1"/>
          <p:nvPr/>
        </p:nvSpPr>
        <p:spPr>
          <a:xfrm>
            <a:off x="10079873" y="4228819"/>
            <a:ext cx="2469069" cy="335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“What I learn in Math     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will not</a:t>
            </a:r>
            <a:r>
              <a:t>   be useful in my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career</a:t>
            </a:r>
            <a:r>
              <a:t>”</a:t>
            </a:r>
          </a:p>
        </p:txBody>
      </p:sp>
      <p:sp>
        <p:nvSpPr>
          <p:cNvPr id="1114" name="“What I learn in Math      will not   be useful in my future”"/>
          <p:cNvSpPr txBox="1"/>
          <p:nvPr/>
        </p:nvSpPr>
        <p:spPr>
          <a:xfrm>
            <a:off x="12757236" y="5676151"/>
            <a:ext cx="2469069" cy="335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“What I learn in Math     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will not</a:t>
            </a:r>
            <a:r>
              <a:t>   be useful in my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future</a:t>
            </a:r>
            <a:r>
              <a:t>”</a:t>
            </a:r>
          </a:p>
        </p:txBody>
      </p:sp>
      <p:sp>
        <p:nvSpPr>
          <p:cNvPr id="1115" name="“What I learn in Math      will not   be useful to me at all”"/>
          <p:cNvSpPr txBox="1"/>
          <p:nvPr/>
        </p:nvSpPr>
        <p:spPr>
          <a:xfrm>
            <a:off x="15434601" y="6130887"/>
            <a:ext cx="2086484" cy="3914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5" tIns="71435" rIns="71435" bIns="71435" anchor="ctr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“What I learn in Math     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will not</a:t>
            </a:r>
            <a:r>
              <a:rPr dirty="0"/>
              <a:t>   be useful to me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at all</a:t>
            </a:r>
            <a:r>
              <a:rPr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Image" descr="Image"/>
          <p:cNvPicPr>
            <a:picLocks noChangeAspect="1"/>
          </p:cNvPicPr>
          <p:nvPr/>
        </p:nvPicPr>
        <p:blipFill>
          <a:blip r:embed="rId2">
            <a:alphaModFix amt="1146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33" y="375353"/>
            <a:ext cx="21160335" cy="960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System-wide success rates in Freshman Mathematics Classes"/>
          <p:cNvSpPr txBox="1"/>
          <p:nvPr/>
        </p:nvSpPr>
        <p:spPr>
          <a:xfrm>
            <a:off x="4619866" y="863538"/>
            <a:ext cx="15144263" cy="7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Mathematics Classes</a:t>
            </a:r>
          </a:p>
        </p:txBody>
      </p:sp>
      <p:graphicFrame>
        <p:nvGraphicFramePr>
          <p:cNvPr id="1119" name="2D Column Chart"/>
          <p:cNvGraphicFramePr/>
          <p:nvPr/>
        </p:nvGraphicFramePr>
        <p:xfrm>
          <a:off x="1758960" y="347729"/>
          <a:ext cx="21156197" cy="1125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Image" descr="Image"/>
          <p:cNvPicPr>
            <a:picLocks noChangeAspect="1"/>
          </p:cNvPicPr>
          <p:nvPr/>
        </p:nvPicPr>
        <p:blipFill>
          <a:blip r:embed="rId2">
            <a:alphaModFix amt="1146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33" y="375353"/>
            <a:ext cx="21160335" cy="960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System-wide success rates in Freshman Mathematics Classes"/>
          <p:cNvSpPr txBox="1"/>
          <p:nvPr/>
        </p:nvSpPr>
        <p:spPr>
          <a:xfrm>
            <a:off x="4619866" y="863538"/>
            <a:ext cx="15144263" cy="7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Mathematics Classes</a:t>
            </a:r>
          </a:p>
        </p:txBody>
      </p:sp>
      <p:graphicFrame>
        <p:nvGraphicFramePr>
          <p:cNvPr id="1123" name="2D Column Chart"/>
          <p:cNvGraphicFramePr/>
          <p:nvPr/>
        </p:nvGraphicFramePr>
        <p:xfrm>
          <a:off x="1729305" y="375350"/>
          <a:ext cx="21169864" cy="1125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Image" descr="Image"/>
          <p:cNvPicPr>
            <a:picLocks noChangeAspect="1"/>
          </p:cNvPicPr>
          <p:nvPr/>
        </p:nvPicPr>
        <p:blipFill>
          <a:blip r:embed="rId2">
            <a:alphaModFix amt="1146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33" y="375353"/>
            <a:ext cx="21160335" cy="960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System-wide success rates in Freshman Mathematics Classes"/>
          <p:cNvSpPr txBox="1"/>
          <p:nvPr/>
        </p:nvSpPr>
        <p:spPr>
          <a:xfrm>
            <a:off x="4619866" y="863538"/>
            <a:ext cx="15144263" cy="7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Mathematics Classes</a:t>
            </a:r>
          </a:p>
        </p:txBody>
      </p:sp>
      <p:graphicFrame>
        <p:nvGraphicFramePr>
          <p:cNvPr id="1127" name="2D Column Chart"/>
          <p:cNvGraphicFramePr/>
          <p:nvPr/>
        </p:nvGraphicFramePr>
        <p:xfrm>
          <a:off x="1729305" y="375350"/>
          <a:ext cx="21169862" cy="1122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Image" descr="Image"/>
          <p:cNvPicPr>
            <a:picLocks noChangeAspect="1"/>
          </p:cNvPicPr>
          <p:nvPr/>
        </p:nvPicPr>
        <p:blipFill>
          <a:blip r:embed="rId2">
            <a:alphaModFix amt="1146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33" y="375353"/>
            <a:ext cx="21160335" cy="9607130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System-wide success rates in Freshman Mathematics Classes"/>
          <p:cNvSpPr txBox="1"/>
          <p:nvPr/>
        </p:nvSpPr>
        <p:spPr>
          <a:xfrm>
            <a:off x="4619866" y="863538"/>
            <a:ext cx="15144263" cy="79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System-wide success rates in Freshman Mathematics Classes</a:t>
            </a:r>
          </a:p>
        </p:txBody>
      </p:sp>
      <p:graphicFrame>
        <p:nvGraphicFramePr>
          <p:cNvPr id="1131" name="2D Column Chart"/>
          <p:cNvGraphicFramePr/>
          <p:nvPr/>
        </p:nvGraphicFramePr>
        <p:xfrm>
          <a:off x="1729305" y="375350"/>
          <a:ext cx="21169864" cy="11251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USG Curriculum_SW.png" descr="USG Curriculum_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85" y="193112"/>
            <a:ext cx="12356732" cy="12356731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hape 571"/>
          <p:cNvSpPr txBox="1"/>
          <p:nvPr/>
        </p:nvSpPr>
        <p:spPr>
          <a:xfrm>
            <a:off x="991303" y="812293"/>
            <a:ext cx="7789099" cy="824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The Graduate Transcript Graph</a:t>
            </a:r>
          </a:p>
        </p:txBody>
      </p:sp>
      <p:sp>
        <p:nvSpPr>
          <p:cNvPr id="922" name="Rectangle"/>
          <p:cNvSpPr/>
          <p:nvPr/>
        </p:nvSpPr>
        <p:spPr>
          <a:xfrm>
            <a:off x="6965636" y="12082143"/>
            <a:ext cx="13878023" cy="1625323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Oval"/>
          <p:cNvSpPr/>
          <p:nvPr/>
        </p:nvSpPr>
        <p:spPr>
          <a:xfrm>
            <a:off x="5959680" y="2312792"/>
            <a:ext cx="5536409" cy="5197082"/>
          </a:xfrm>
          <a:prstGeom prst="ellipse">
            <a:avLst/>
          </a:prstGeom>
          <a:gradFill>
            <a:gsLst>
              <a:gs pos="0">
                <a:srgbClr val="0097EB">
                  <a:alpha val="45000"/>
                </a:srgbClr>
              </a:gs>
              <a:gs pos="100000">
                <a:srgbClr val="0071E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34" name="Oval"/>
          <p:cNvSpPr/>
          <p:nvPr/>
        </p:nvSpPr>
        <p:spPr>
          <a:xfrm>
            <a:off x="9177246" y="745627"/>
            <a:ext cx="5425771" cy="5197083"/>
          </a:xfrm>
          <a:prstGeom prst="ellipse">
            <a:avLst/>
          </a:prstGeom>
          <a:solidFill>
            <a:srgbClr val="005558">
              <a:alpha val="59560"/>
            </a:srgbClr>
          </a:solidFill>
          <a:ln w="12700"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1125140">
              <a:defRPr sz="32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35" name="Oval"/>
          <p:cNvSpPr/>
          <p:nvPr/>
        </p:nvSpPr>
        <p:spPr>
          <a:xfrm>
            <a:off x="11496086" y="2407277"/>
            <a:ext cx="5536409" cy="5197081"/>
          </a:xfrm>
          <a:prstGeom prst="ellipse">
            <a:avLst/>
          </a:prstGeom>
          <a:solidFill>
            <a:srgbClr val="FF4013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36" name="Oval"/>
          <p:cNvSpPr/>
          <p:nvPr/>
        </p:nvSpPr>
        <p:spPr>
          <a:xfrm>
            <a:off x="6176519" y="7634882"/>
            <a:ext cx="5536411" cy="5197081"/>
          </a:xfrm>
          <a:prstGeom prst="ellipse">
            <a:avLst/>
          </a:prstGeom>
          <a:solidFill>
            <a:srgbClr val="53D5FD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37" name="Oval"/>
          <p:cNvSpPr/>
          <p:nvPr/>
        </p:nvSpPr>
        <p:spPr>
          <a:xfrm>
            <a:off x="10939122" y="7844003"/>
            <a:ext cx="5536409" cy="5197081"/>
          </a:xfrm>
          <a:prstGeom prst="ellipse">
            <a:avLst/>
          </a:prstGeom>
          <a:solidFill>
            <a:srgbClr val="E392FE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38" name="Oval"/>
          <p:cNvSpPr/>
          <p:nvPr/>
        </p:nvSpPr>
        <p:spPr>
          <a:xfrm>
            <a:off x="14513718" y="3661171"/>
            <a:ext cx="5536409" cy="5197081"/>
          </a:xfrm>
          <a:prstGeom prst="ellipse">
            <a:avLst/>
          </a:prstGeom>
          <a:solidFill>
            <a:srgbClr val="96D35F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39" name="Oval"/>
          <p:cNvSpPr/>
          <p:nvPr/>
        </p:nvSpPr>
        <p:spPr>
          <a:xfrm>
            <a:off x="14818408" y="6858000"/>
            <a:ext cx="5536409" cy="5197081"/>
          </a:xfrm>
          <a:prstGeom prst="ellipse">
            <a:avLst/>
          </a:prstGeom>
          <a:solidFill>
            <a:srgbClr val="FFC4AB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40" name="Applied…"/>
          <p:cNvSpPr txBox="1"/>
          <p:nvPr/>
        </p:nvSpPr>
        <p:spPr>
          <a:xfrm>
            <a:off x="6865071" y="4025835"/>
            <a:ext cx="3867303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Engineering</a:t>
            </a:r>
          </a:p>
        </p:txBody>
      </p:sp>
      <p:sp>
        <p:nvSpPr>
          <p:cNvPr id="1141" name="Social Sciences"/>
          <p:cNvSpPr txBox="1"/>
          <p:nvPr/>
        </p:nvSpPr>
        <p:spPr>
          <a:xfrm>
            <a:off x="6372717" y="9283666"/>
            <a:ext cx="4232675" cy="189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Social Sciences</a:t>
            </a:r>
          </a:p>
        </p:txBody>
      </p:sp>
      <p:sp>
        <p:nvSpPr>
          <p:cNvPr id="1142" name="Education"/>
          <p:cNvSpPr txBox="1"/>
          <p:nvPr/>
        </p:nvSpPr>
        <p:spPr>
          <a:xfrm>
            <a:off x="12126174" y="9728166"/>
            <a:ext cx="3334741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Education</a:t>
            </a:r>
          </a:p>
        </p:txBody>
      </p:sp>
      <p:sp>
        <p:nvSpPr>
          <p:cNvPr id="1143" name="Health Professions"/>
          <p:cNvSpPr txBox="1"/>
          <p:nvPr/>
        </p:nvSpPr>
        <p:spPr>
          <a:xfrm>
            <a:off x="9703745" y="1121932"/>
            <a:ext cx="4089799" cy="189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Health Professions</a:t>
            </a:r>
          </a:p>
        </p:txBody>
      </p:sp>
      <p:sp>
        <p:nvSpPr>
          <p:cNvPr id="1144" name="STEM"/>
          <p:cNvSpPr txBox="1"/>
          <p:nvPr/>
        </p:nvSpPr>
        <p:spPr>
          <a:xfrm>
            <a:off x="12705871" y="3542409"/>
            <a:ext cx="3090190" cy="1899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Science </a:t>
            </a:r>
          </a:p>
          <a:p>
            <a: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&amp; Math</a:t>
            </a:r>
          </a:p>
        </p:txBody>
      </p:sp>
      <p:sp>
        <p:nvSpPr>
          <p:cNvPr id="1145" name="Humanities"/>
          <p:cNvSpPr txBox="1"/>
          <p:nvPr/>
        </p:nvSpPr>
        <p:spPr>
          <a:xfrm>
            <a:off x="15796060" y="5441916"/>
            <a:ext cx="3688308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Humanities</a:t>
            </a:r>
          </a:p>
        </p:txBody>
      </p:sp>
      <p:sp>
        <p:nvSpPr>
          <p:cNvPr id="1146" name="Arts"/>
          <p:cNvSpPr txBox="1"/>
          <p:nvPr/>
        </p:nvSpPr>
        <p:spPr>
          <a:xfrm>
            <a:off x="17032493" y="8951284"/>
            <a:ext cx="1424000" cy="101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Arts</a:t>
            </a:r>
          </a:p>
        </p:txBody>
      </p:sp>
      <p:sp>
        <p:nvSpPr>
          <p:cNvPr id="1147" name="Oval"/>
          <p:cNvSpPr/>
          <p:nvPr/>
        </p:nvSpPr>
        <p:spPr>
          <a:xfrm>
            <a:off x="3262312" y="5036342"/>
            <a:ext cx="5536411" cy="5197082"/>
          </a:xfrm>
          <a:prstGeom prst="ellipse">
            <a:avLst/>
          </a:prstGeom>
          <a:solidFill>
            <a:srgbClr val="88540A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48" name="Business"/>
          <p:cNvSpPr txBox="1"/>
          <p:nvPr/>
        </p:nvSpPr>
        <p:spPr>
          <a:xfrm>
            <a:off x="3970885" y="7120698"/>
            <a:ext cx="4089801" cy="101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Business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Oval"/>
          <p:cNvSpPr/>
          <p:nvPr/>
        </p:nvSpPr>
        <p:spPr>
          <a:xfrm>
            <a:off x="10460718" y="7604356"/>
            <a:ext cx="5536410" cy="5197081"/>
          </a:xfrm>
          <a:prstGeom prst="ellipse">
            <a:avLst/>
          </a:prstGeom>
          <a:gradFill>
            <a:gsLst>
              <a:gs pos="0">
                <a:srgbClr val="0097EB">
                  <a:alpha val="45000"/>
                </a:srgbClr>
              </a:gs>
              <a:gs pos="100000">
                <a:srgbClr val="0071E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51" name="Oval"/>
          <p:cNvSpPr/>
          <p:nvPr/>
        </p:nvSpPr>
        <p:spPr>
          <a:xfrm>
            <a:off x="14818408" y="8040458"/>
            <a:ext cx="5536409" cy="5197081"/>
          </a:xfrm>
          <a:prstGeom prst="ellipse">
            <a:avLst/>
          </a:prstGeom>
          <a:solidFill>
            <a:srgbClr val="FF4013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52" name="Oval"/>
          <p:cNvSpPr/>
          <p:nvPr/>
        </p:nvSpPr>
        <p:spPr>
          <a:xfrm>
            <a:off x="7692512" y="1062631"/>
            <a:ext cx="5536411" cy="5197081"/>
          </a:xfrm>
          <a:prstGeom prst="ellipse">
            <a:avLst/>
          </a:prstGeom>
          <a:solidFill>
            <a:srgbClr val="53D5FD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53" name="Oval"/>
          <p:cNvSpPr/>
          <p:nvPr/>
        </p:nvSpPr>
        <p:spPr>
          <a:xfrm>
            <a:off x="13776695" y="3661171"/>
            <a:ext cx="5536409" cy="5197081"/>
          </a:xfrm>
          <a:prstGeom prst="ellipse">
            <a:avLst/>
          </a:prstGeom>
          <a:solidFill>
            <a:srgbClr val="E392FE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54" name="Oval"/>
          <p:cNvSpPr/>
          <p:nvPr/>
        </p:nvSpPr>
        <p:spPr>
          <a:xfrm>
            <a:off x="5572448" y="7363252"/>
            <a:ext cx="5536409" cy="5197081"/>
          </a:xfrm>
          <a:prstGeom prst="ellipse">
            <a:avLst/>
          </a:prstGeom>
          <a:solidFill>
            <a:srgbClr val="96D35F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55" name="Oval"/>
          <p:cNvSpPr/>
          <p:nvPr/>
        </p:nvSpPr>
        <p:spPr>
          <a:xfrm>
            <a:off x="11356409" y="557377"/>
            <a:ext cx="5536410" cy="5197081"/>
          </a:xfrm>
          <a:prstGeom prst="ellipse">
            <a:avLst/>
          </a:prstGeom>
          <a:solidFill>
            <a:srgbClr val="FFC4AB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56" name="Applied…"/>
          <p:cNvSpPr txBox="1"/>
          <p:nvPr/>
        </p:nvSpPr>
        <p:spPr>
          <a:xfrm>
            <a:off x="11356409" y="9317399"/>
            <a:ext cx="3745027" cy="101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Technology</a:t>
            </a:r>
          </a:p>
        </p:txBody>
      </p:sp>
      <p:sp>
        <p:nvSpPr>
          <p:cNvPr id="1157" name="Social Sciences"/>
          <p:cNvSpPr txBox="1"/>
          <p:nvPr/>
        </p:nvSpPr>
        <p:spPr>
          <a:xfrm>
            <a:off x="7888711" y="3155917"/>
            <a:ext cx="4232675" cy="101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Nature</a:t>
            </a:r>
          </a:p>
        </p:txBody>
      </p:sp>
      <p:sp>
        <p:nvSpPr>
          <p:cNvPr id="1158" name="Education"/>
          <p:cNvSpPr txBox="1"/>
          <p:nvPr/>
        </p:nvSpPr>
        <p:spPr>
          <a:xfrm>
            <a:off x="16326138" y="5441918"/>
            <a:ext cx="1260475" cy="101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Life</a:t>
            </a:r>
          </a:p>
        </p:txBody>
      </p:sp>
      <p:sp>
        <p:nvSpPr>
          <p:cNvPr id="1159" name="STEM"/>
          <p:cNvSpPr txBox="1"/>
          <p:nvPr/>
        </p:nvSpPr>
        <p:spPr>
          <a:xfrm>
            <a:off x="16135511" y="9435776"/>
            <a:ext cx="2735148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Creative</a:t>
            </a:r>
          </a:p>
        </p:txBody>
      </p:sp>
      <p:sp>
        <p:nvSpPr>
          <p:cNvPr id="1160" name="Humanities"/>
          <p:cNvSpPr txBox="1"/>
          <p:nvPr/>
        </p:nvSpPr>
        <p:spPr>
          <a:xfrm>
            <a:off x="7488634" y="9143999"/>
            <a:ext cx="2420620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Culture</a:t>
            </a:r>
          </a:p>
        </p:txBody>
      </p:sp>
      <p:sp>
        <p:nvSpPr>
          <p:cNvPr id="1161" name="Arts"/>
          <p:cNvSpPr txBox="1"/>
          <p:nvPr/>
        </p:nvSpPr>
        <p:spPr>
          <a:xfrm>
            <a:off x="12451599" y="2650662"/>
            <a:ext cx="3661791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Leadership</a:t>
            </a:r>
          </a:p>
        </p:txBody>
      </p:sp>
      <p:sp>
        <p:nvSpPr>
          <p:cNvPr id="1162" name="Oval"/>
          <p:cNvSpPr/>
          <p:nvPr/>
        </p:nvSpPr>
        <p:spPr>
          <a:xfrm>
            <a:off x="4130015" y="3853885"/>
            <a:ext cx="5536411" cy="5197081"/>
          </a:xfrm>
          <a:prstGeom prst="ellipse">
            <a:avLst/>
          </a:prstGeom>
          <a:solidFill>
            <a:srgbClr val="88540A">
              <a:alpha val="60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 algn="ctr" defTabSz="821530">
              <a:defRPr sz="50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163" name="Business"/>
          <p:cNvSpPr txBox="1"/>
          <p:nvPr/>
        </p:nvSpPr>
        <p:spPr>
          <a:xfrm>
            <a:off x="4853320" y="5847490"/>
            <a:ext cx="4089801" cy="101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 defTabSz="821530">
              <a:defRPr sz="58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Service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he effect of course enrollments in the first year…"/>
          <p:cNvSpPr txBox="1"/>
          <p:nvPr/>
        </p:nvSpPr>
        <p:spPr>
          <a:xfrm>
            <a:off x="946056" y="1061837"/>
            <a:ext cx="22491887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ctr">
              <a:defRPr sz="7500" b="1"/>
            </a:pPr>
            <a:r>
              <a:t>The effect of course enrollments in the first year </a:t>
            </a:r>
          </a:p>
          <a:p>
            <a:pPr algn="ctr">
              <a:defRPr sz="7500" b="1"/>
            </a:pPr>
            <a:r>
              <a:t>on graduation rates</a:t>
            </a:r>
          </a:p>
        </p:txBody>
      </p:sp>
      <p:graphicFrame>
        <p:nvGraphicFramePr>
          <p:cNvPr id="1166" name="2D Bar Chart"/>
          <p:cNvGraphicFramePr/>
          <p:nvPr/>
        </p:nvGraphicFramePr>
        <p:xfrm>
          <a:off x="13186520" y="3490712"/>
          <a:ext cx="6899820" cy="738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69" name="Group"/>
          <p:cNvGrpSpPr/>
          <p:nvPr/>
        </p:nvGrpSpPr>
        <p:grpSpPr>
          <a:xfrm>
            <a:off x="4536536" y="4663835"/>
            <a:ext cx="7603125" cy="2380133"/>
            <a:chOff x="0" y="0"/>
            <a:chExt cx="7603123" cy="2380131"/>
          </a:xfrm>
        </p:grpSpPr>
        <p:sp>
          <p:nvSpPr>
            <p:cNvPr id="1167" name="1st yr - Did not attempt 9hrs in focus area"/>
            <p:cNvSpPr txBox="1"/>
            <p:nvPr/>
          </p:nvSpPr>
          <p:spPr>
            <a:xfrm>
              <a:off x="502046" y="-1"/>
              <a:ext cx="7101078" cy="600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/>
            <a:p>
              <a: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Did not attempt 9hrs in focus area</a:t>
              </a:r>
            </a:p>
          </p:txBody>
        </p:sp>
        <p:sp>
          <p:nvSpPr>
            <p:cNvPr id="1168" name="Rectangle"/>
            <p:cNvSpPr/>
            <p:nvPr/>
          </p:nvSpPr>
          <p:spPr>
            <a:xfrm>
              <a:off x="-1" y="1970417"/>
              <a:ext cx="339330" cy="409715"/>
            </a:xfrm>
            <a:prstGeom prst="rect">
              <a:avLst/>
            </a:prstGeom>
            <a:gradFill flip="none" rotWithShape="1">
              <a:gsLst>
                <a:gs pos="0">
                  <a:srgbClr val="51A8F9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5" tIns="71435" rIns="71435" bIns="71435" numCol="1" anchor="ctr">
              <a:noAutofit/>
            </a:bodyPr>
            <a:lstStyle/>
            <a:p>
              <a:pPr algn="ctr" defTabSz="821530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72" name="Group"/>
          <p:cNvGrpSpPr/>
          <p:nvPr/>
        </p:nvGrpSpPr>
        <p:grpSpPr>
          <a:xfrm>
            <a:off x="4572256" y="6557960"/>
            <a:ext cx="6720443" cy="2362273"/>
            <a:chOff x="0" y="0"/>
            <a:chExt cx="6720441" cy="2362272"/>
          </a:xfrm>
        </p:grpSpPr>
        <p:sp>
          <p:nvSpPr>
            <p:cNvPr id="1170" name="1st yr - Attempted 9hrs in focus area"/>
            <p:cNvSpPr txBox="1"/>
            <p:nvPr/>
          </p:nvSpPr>
          <p:spPr>
            <a:xfrm>
              <a:off x="466327" y="-1"/>
              <a:ext cx="6254115" cy="600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/>
            <a:p>
              <a: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Attempted 9hrs in focus area</a:t>
              </a:r>
            </a:p>
          </p:txBody>
        </p:sp>
        <p:sp>
          <p:nvSpPr>
            <p:cNvPr id="1171" name="Rectangle"/>
            <p:cNvSpPr/>
            <p:nvPr/>
          </p:nvSpPr>
          <p:spPr>
            <a:xfrm>
              <a:off x="-1" y="1952557"/>
              <a:ext cx="339330" cy="409716"/>
            </a:xfrm>
            <a:prstGeom prst="rect">
              <a:avLst/>
            </a:prstGeom>
            <a:gradFill flip="none" rotWithShape="1">
              <a:gsLst>
                <a:gs pos="0">
                  <a:srgbClr val="70BF41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5" tIns="71435" rIns="71435" bIns="71435" numCol="1" anchor="ctr">
              <a:noAutofit/>
            </a:bodyPr>
            <a:lstStyle/>
            <a:p>
              <a:pPr algn="ctr" defTabSz="821530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175" name="Group"/>
          <p:cNvGrpSpPr/>
          <p:nvPr/>
        </p:nvGrpSpPr>
        <p:grpSpPr>
          <a:xfrm>
            <a:off x="4554395" y="4761078"/>
            <a:ext cx="6194616" cy="4291084"/>
            <a:chOff x="0" y="0"/>
            <a:chExt cx="6194615" cy="4291082"/>
          </a:xfrm>
        </p:grpSpPr>
        <p:sp>
          <p:nvSpPr>
            <p:cNvPr id="1173" name="1st yr - Earned 9hrs in focus area"/>
            <p:cNvSpPr txBox="1"/>
            <p:nvPr/>
          </p:nvSpPr>
          <p:spPr>
            <a:xfrm>
              <a:off x="484187" y="3691007"/>
              <a:ext cx="5710428" cy="600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/>
            <a:p>
              <a: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Earned 9hrs in focus area</a:t>
              </a:r>
            </a:p>
          </p:txBody>
        </p:sp>
        <p:sp>
          <p:nvSpPr>
            <p:cNvPr id="1174" name="Rectangle"/>
            <p:cNvSpPr/>
            <p:nvPr/>
          </p:nvSpPr>
          <p:spPr>
            <a:xfrm>
              <a:off x="-1" y="-1"/>
              <a:ext cx="339331" cy="40971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Off val="-807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5" tIns="71435" rIns="71435" bIns="71435" numCol="1" anchor="ctr">
              <a:noAutofit/>
            </a:bodyPr>
            <a:lstStyle/>
            <a:p>
              <a:pPr algn="ctr" defTabSz="821530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pasted-image.tiff" descr="pasted-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826" y="0"/>
            <a:ext cx="28475946" cy="14237975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Shape 601"/>
          <p:cNvSpPr txBox="1"/>
          <p:nvPr/>
        </p:nvSpPr>
        <p:spPr>
          <a:xfrm>
            <a:off x="10337924" y="2704389"/>
            <a:ext cx="11825478" cy="531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>
              <a:lnSpc>
                <a:spcPct val="60000"/>
              </a:lnSpc>
              <a:defRPr sz="16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⍺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𝜏</a:t>
            </a:r>
            <a:r>
              <a:t>h </a:t>
            </a:r>
          </a:p>
          <a:p>
            <a:pPr>
              <a:lnSpc>
                <a:spcPct val="60000"/>
              </a:lnSpc>
              <a:defRPr sz="16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   P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⍺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𝜏</a:t>
            </a:r>
            <a:r>
              <a:t>hω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⍺</a:t>
            </a:r>
            <a:r>
              <a:rPr sz="16200"/>
              <a:t>ys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1" name="2D Column Chart"/>
          <p:cNvGraphicFramePr/>
          <p:nvPr/>
        </p:nvGraphicFramePr>
        <p:xfrm>
          <a:off x="1372145" y="2220099"/>
          <a:ext cx="21754233" cy="925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82" name="State University 6year Graduation Rates based on hours enrolled in First Semester"/>
          <p:cNvSpPr txBox="1"/>
          <p:nvPr/>
        </p:nvSpPr>
        <p:spPr>
          <a:xfrm>
            <a:off x="1672953" y="647352"/>
            <a:ext cx="21152617" cy="828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500"/>
            </a:lvl1pPr>
          </a:lstStyle>
          <a:p>
            <a:r>
              <a:t>State University 6year Graduation Rates based on hours enrolled in First Semester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Image" descr="Image"/>
          <p:cNvPicPr>
            <a:picLocks noChangeAspect="1"/>
          </p:cNvPicPr>
          <p:nvPr/>
        </p:nvPicPr>
        <p:blipFill>
          <a:blip r:embed="rId2">
            <a:alphaModFix amt="33512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06" y="2232699"/>
            <a:ext cx="21760588" cy="925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13%"/>
          <p:cNvSpPr/>
          <p:nvPr/>
        </p:nvSpPr>
        <p:spPr>
          <a:xfrm>
            <a:off x="3338614" y="2692400"/>
            <a:ext cx="1626792" cy="1621260"/>
          </a:xfrm>
          <a:prstGeom prst="ellipse">
            <a:avLst/>
          </a:prstGeom>
          <a:solidFill>
            <a:srgbClr val="2A64BA"/>
          </a:solidFill>
          <a:ln w="254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sz="3600" dirty="0"/>
              <a:t>13%</a:t>
            </a:r>
          </a:p>
        </p:txBody>
      </p:sp>
      <p:sp>
        <p:nvSpPr>
          <p:cNvPr id="1186" name="22%"/>
          <p:cNvSpPr/>
          <p:nvPr/>
        </p:nvSpPr>
        <p:spPr>
          <a:xfrm>
            <a:off x="6265707" y="2692400"/>
            <a:ext cx="2673649" cy="2678833"/>
          </a:xfrm>
          <a:prstGeom prst="ellipse">
            <a:avLst/>
          </a:prstGeom>
          <a:solidFill>
            <a:srgbClr val="3B8638"/>
          </a:solidFill>
          <a:ln w="25400">
            <a:solidFill>
              <a:schemeClr val="accent2">
                <a:lumOff val="-5333"/>
              </a:schemeClr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/>
          <a:lstStyle>
            <a:lvl1pPr algn="ctr">
              <a:defRPr sz="6600">
                <a:solidFill>
                  <a:srgbClr val="FFFFFF"/>
                </a:solidFill>
              </a:defRPr>
            </a:lvl1pPr>
          </a:lstStyle>
          <a:p>
            <a:r>
              <a:t>22%</a:t>
            </a:r>
          </a:p>
        </p:txBody>
      </p:sp>
      <p:sp>
        <p:nvSpPr>
          <p:cNvPr id="1187" name="43%"/>
          <p:cNvSpPr/>
          <p:nvPr/>
        </p:nvSpPr>
        <p:spPr>
          <a:xfrm>
            <a:off x="10239657" y="2692400"/>
            <a:ext cx="4705345" cy="4696248"/>
          </a:xfrm>
          <a:prstGeom prst="ellipse">
            <a:avLst/>
          </a:prstGeom>
          <a:solidFill>
            <a:srgbClr val="D7BE48"/>
          </a:solidFill>
          <a:ln w="25400">
            <a:solidFill>
              <a:schemeClr val="accent3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/>
          <a:lstStyle>
            <a:lvl1pPr algn="ctr">
              <a:defRPr sz="11600">
                <a:solidFill>
                  <a:srgbClr val="FFFFFF"/>
                </a:solidFill>
              </a:defRPr>
            </a:lvl1pPr>
          </a:lstStyle>
          <a:p>
            <a:r>
              <a:t>43%</a:t>
            </a:r>
          </a:p>
        </p:txBody>
      </p:sp>
      <p:sp>
        <p:nvSpPr>
          <p:cNvPr id="1188" name="54%"/>
          <p:cNvSpPr/>
          <p:nvPr/>
        </p:nvSpPr>
        <p:spPr>
          <a:xfrm>
            <a:off x="16245302" y="2692400"/>
            <a:ext cx="7019723" cy="7016776"/>
          </a:xfrm>
          <a:prstGeom prst="ellipse">
            <a:avLst/>
          </a:prstGeom>
          <a:solidFill>
            <a:srgbClr val="CF702E"/>
          </a:solidFill>
          <a:ln w="25400">
            <a:solidFill>
              <a:schemeClr val="accent4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/>
          <a:lstStyle>
            <a:lvl1pPr algn="ctr">
              <a:defRPr sz="17300">
                <a:solidFill>
                  <a:srgbClr val="FFFFFF"/>
                </a:solidFill>
              </a:defRPr>
            </a:lvl1pPr>
          </a:lstStyle>
          <a:p>
            <a:r>
              <a:t>54%</a:t>
            </a:r>
          </a:p>
        </p:txBody>
      </p:sp>
      <p:sp>
        <p:nvSpPr>
          <p:cNvPr id="1189" name="State University 6year Graduation Rates based on hours enrolled in First Semester"/>
          <p:cNvSpPr txBox="1"/>
          <p:nvPr/>
        </p:nvSpPr>
        <p:spPr>
          <a:xfrm>
            <a:off x="1672953" y="647352"/>
            <a:ext cx="21470458" cy="828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>
              <a:defRPr sz="4500"/>
            </a:pPr>
            <a:r>
              <a:rPr b="1"/>
              <a:t>State University</a:t>
            </a:r>
            <a:r>
              <a:t> 6year Graduation Rates based on hours enrolled in First Semester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5" grpId="0" animBg="1" advAuto="0"/>
      <p:bldP spid="1186" grpId="0" animBg="1" advAuto="0"/>
      <p:bldP spid="1187" grpId="0" animBg="1" advAuto="0"/>
      <p:bldP spid="1188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screenshot.png" descr="screensho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8174" y="7810865"/>
            <a:ext cx="1777604" cy="3030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69"/>
                </a:moveTo>
                <a:cubicBezTo>
                  <a:pt x="21600" y="4726"/>
                  <a:pt x="21262" y="4528"/>
                  <a:pt x="20848" y="4528"/>
                </a:cubicBezTo>
                <a:lnTo>
                  <a:pt x="14111" y="4528"/>
                </a:lnTo>
                <a:cubicBezTo>
                  <a:pt x="12777" y="4381"/>
                  <a:pt x="12601" y="3671"/>
                  <a:pt x="12601" y="3671"/>
                </a:cubicBezTo>
                <a:cubicBezTo>
                  <a:pt x="12541" y="3376"/>
                  <a:pt x="13038" y="2944"/>
                  <a:pt x="13238" y="2783"/>
                </a:cubicBezTo>
                <a:cubicBezTo>
                  <a:pt x="13678" y="2489"/>
                  <a:pt x="13942" y="2109"/>
                  <a:pt x="13942" y="1697"/>
                </a:cubicBezTo>
                <a:cubicBezTo>
                  <a:pt x="13942" y="759"/>
                  <a:pt x="12575" y="0"/>
                  <a:pt x="10884" y="0"/>
                </a:cubicBezTo>
                <a:cubicBezTo>
                  <a:pt x="9194" y="0"/>
                  <a:pt x="7822" y="759"/>
                  <a:pt x="7822" y="1697"/>
                </a:cubicBezTo>
                <a:cubicBezTo>
                  <a:pt x="7822" y="2081"/>
                  <a:pt x="8056" y="2436"/>
                  <a:pt x="8444" y="2721"/>
                </a:cubicBezTo>
                <a:lnTo>
                  <a:pt x="8439" y="2721"/>
                </a:lnTo>
                <a:cubicBezTo>
                  <a:pt x="8475" y="2747"/>
                  <a:pt x="9231" y="3312"/>
                  <a:pt x="9158" y="3671"/>
                </a:cubicBezTo>
                <a:cubicBezTo>
                  <a:pt x="9158" y="3671"/>
                  <a:pt x="8982" y="4381"/>
                  <a:pt x="7648" y="4528"/>
                </a:cubicBezTo>
                <a:lnTo>
                  <a:pt x="757" y="4528"/>
                </a:lnTo>
                <a:cubicBezTo>
                  <a:pt x="343" y="4528"/>
                  <a:pt x="0" y="4726"/>
                  <a:pt x="0" y="4969"/>
                </a:cubicBezTo>
                <a:lnTo>
                  <a:pt x="0" y="9322"/>
                </a:lnTo>
                <a:cubicBezTo>
                  <a:pt x="438" y="9749"/>
                  <a:pt x="1215" y="9814"/>
                  <a:pt x="1215" y="9814"/>
                </a:cubicBezTo>
                <a:cubicBezTo>
                  <a:pt x="1826" y="9857"/>
                  <a:pt x="2787" y="9419"/>
                  <a:pt x="2836" y="9396"/>
                </a:cubicBezTo>
                <a:lnTo>
                  <a:pt x="2840" y="9396"/>
                </a:lnTo>
                <a:cubicBezTo>
                  <a:pt x="3325" y="9169"/>
                  <a:pt x="3927" y="9031"/>
                  <a:pt x="4581" y="9031"/>
                </a:cubicBezTo>
                <a:cubicBezTo>
                  <a:pt x="6181" y="9031"/>
                  <a:pt x="7480" y="9836"/>
                  <a:pt x="7480" y="10827"/>
                </a:cubicBezTo>
                <a:cubicBezTo>
                  <a:pt x="7480" y="11818"/>
                  <a:pt x="6181" y="12620"/>
                  <a:pt x="4581" y="12620"/>
                </a:cubicBezTo>
                <a:cubicBezTo>
                  <a:pt x="3879" y="12620"/>
                  <a:pt x="3236" y="12468"/>
                  <a:pt x="2734" y="12210"/>
                </a:cubicBezTo>
                <a:cubicBezTo>
                  <a:pt x="2461" y="12093"/>
                  <a:pt x="1718" y="11798"/>
                  <a:pt x="1215" y="11834"/>
                </a:cubicBezTo>
                <a:cubicBezTo>
                  <a:pt x="1215" y="11834"/>
                  <a:pt x="438" y="11902"/>
                  <a:pt x="0" y="12329"/>
                </a:cubicBezTo>
                <a:lnTo>
                  <a:pt x="0" y="16679"/>
                </a:lnTo>
                <a:cubicBezTo>
                  <a:pt x="0" y="16922"/>
                  <a:pt x="343" y="17120"/>
                  <a:pt x="757" y="17120"/>
                </a:cubicBezTo>
                <a:lnTo>
                  <a:pt x="8102" y="17120"/>
                </a:lnTo>
                <a:cubicBezTo>
                  <a:pt x="9154" y="17333"/>
                  <a:pt x="9303" y="17929"/>
                  <a:pt x="9303" y="17929"/>
                </a:cubicBezTo>
                <a:cubicBezTo>
                  <a:pt x="9363" y="18224"/>
                  <a:pt x="8866" y="18657"/>
                  <a:pt x="8666" y="18817"/>
                </a:cubicBezTo>
                <a:cubicBezTo>
                  <a:pt x="8226" y="19111"/>
                  <a:pt x="7962" y="19491"/>
                  <a:pt x="7962" y="19903"/>
                </a:cubicBezTo>
                <a:cubicBezTo>
                  <a:pt x="7962" y="20841"/>
                  <a:pt x="9329" y="21600"/>
                  <a:pt x="11019" y="21600"/>
                </a:cubicBezTo>
                <a:cubicBezTo>
                  <a:pt x="12710" y="21600"/>
                  <a:pt x="14082" y="20841"/>
                  <a:pt x="14082" y="19903"/>
                </a:cubicBezTo>
                <a:cubicBezTo>
                  <a:pt x="14082" y="19519"/>
                  <a:pt x="13848" y="19164"/>
                  <a:pt x="13460" y="18879"/>
                </a:cubicBezTo>
                <a:lnTo>
                  <a:pt x="13464" y="18879"/>
                </a:lnTo>
                <a:cubicBezTo>
                  <a:pt x="13429" y="18853"/>
                  <a:pt x="12673" y="18288"/>
                  <a:pt x="12746" y="17929"/>
                </a:cubicBezTo>
                <a:cubicBezTo>
                  <a:pt x="12746" y="17929"/>
                  <a:pt x="12894" y="17333"/>
                  <a:pt x="13947" y="17120"/>
                </a:cubicBezTo>
                <a:lnTo>
                  <a:pt x="14786" y="17120"/>
                </a:lnTo>
                <a:lnTo>
                  <a:pt x="20848" y="17120"/>
                </a:lnTo>
                <a:cubicBezTo>
                  <a:pt x="21262" y="17120"/>
                  <a:pt x="21600" y="16922"/>
                  <a:pt x="21600" y="16679"/>
                </a:cubicBezTo>
                <a:lnTo>
                  <a:pt x="21600" y="12111"/>
                </a:lnTo>
                <a:cubicBezTo>
                  <a:pt x="21155" y="11781"/>
                  <a:pt x="20515" y="11726"/>
                  <a:pt x="20515" y="11726"/>
                </a:cubicBezTo>
                <a:cubicBezTo>
                  <a:pt x="19903" y="11683"/>
                  <a:pt x="18938" y="12124"/>
                  <a:pt x="18895" y="12145"/>
                </a:cubicBezTo>
                <a:lnTo>
                  <a:pt x="18895" y="12142"/>
                </a:lnTo>
                <a:cubicBezTo>
                  <a:pt x="18409" y="12370"/>
                  <a:pt x="17804" y="12507"/>
                  <a:pt x="17149" y="12507"/>
                </a:cubicBezTo>
                <a:cubicBezTo>
                  <a:pt x="15550" y="12507"/>
                  <a:pt x="14255" y="11705"/>
                  <a:pt x="14255" y="10714"/>
                </a:cubicBezTo>
                <a:cubicBezTo>
                  <a:pt x="14255" y="9722"/>
                  <a:pt x="15550" y="8918"/>
                  <a:pt x="17149" y="8918"/>
                </a:cubicBezTo>
                <a:cubicBezTo>
                  <a:pt x="17852" y="8918"/>
                  <a:pt x="18499" y="9073"/>
                  <a:pt x="19001" y="9331"/>
                </a:cubicBezTo>
                <a:cubicBezTo>
                  <a:pt x="19274" y="9448"/>
                  <a:pt x="20012" y="9739"/>
                  <a:pt x="20515" y="9704"/>
                </a:cubicBezTo>
                <a:cubicBezTo>
                  <a:pt x="20515" y="9704"/>
                  <a:pt x="21155" y="9649"/>
                  <a:pt x="21600" y="9319"/>
                </a:cubicBezTo>
                <a:lnTo>
                  <a:pt x="21600" y="496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92" name="screenshot.png" descr="screensho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755" y="3170351"/>
            <a:ext cx="3011325" cy="1777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01" y="0"/>
                </a:moveTo>
                <a:cubicBezTo>
                  <a:pt x="4757" y="0"/>
                  <a:pt x="4557" y="338"/>
                  <a:pt x="4557" y="752"/>
                </a:cubicBezTo>
                <a:lnTo>
                  <a:pt x="4557" y="7489"/>
                </a:lnTo>
                <a:cubicBezTo>
                  <a:pt x="4409" y="8823"/>
                  <a:pt x="3695" y="8999"/>
                  <a:pt x="3695" y="8999"/>
                </a:cubicBezTo>
                <a:cubicBezTo>
                  <a:pt x="3398" y="9059"/>
                  <a:pt x="2963" y="8562"/>
                  <a:pt x="2801" y="8362"/>
                </a:cubicBezTo>
                <a:cubicBezTo>
                  <a:pt x="2505" y="7922"/>
                  <a:pt x="2123" y="7658"/>
                  <a:pt x="1708" y="7658"/>
                </a:cubicBezTo>
                <a:cubicBezTo>
                  <a:pt x="764" y="7658"/>
                  <a:pt x="0" y="9025"/>
                  <a:pt x="0" y="10716"/>
                </a:cubicBezTo>
                <a:cubicBezTo>
                  <a:pt x="0" y="12406"/>
                  <a:pt x="764" y="13778"/>
                  <a:pt x="1708" y="13778"/>
                </a:cubicBezTo>
                <a:cubicBezTo>
                  <a:pt x="2095" y="13778"/>
                  <a:pt x="2452" y="13544"/>
                  <a:pt x="2738" y="13156"/>
                </a:cubicBezTo>
                <a:lnTo>
                  <a:pt x="2738" y="13161"/>
                </a:lnTo>
                <a:cubicBezTo>
                  <a:pt x="2764" y="13125"/>
                  <a:pt x="3334" y="12369"/>
                  <a:pt x="3695" y="12442"/>
                </a:cubicBezTo>
                <a:cubicBezTo>
                  <a:pt x="3695" y="12442"/>
                  <a:pt x="4409" y="12618"/>
                  <a:pt x="4557" y="13952"/>
                </a:cubicBezTo>
                <a:lnTo>
                  <a:pt x="4557" y="20843"/>
                </a:lnTo>
                <a:cubicBezTo>
                  <a:pt x="4557" y="21257"/>
                  <a:pt x="4757" y="21600"/>
                  <a:pt x="5001" y="21600"/>
                </a:cubicBezTo>
                <a:lnTo>
                  <a:pt x="9382" y="21600"/>
                </a:lnTo>
                <a:cubicBezTo>
                  <a:pt x="9812" y="21162"/>
                  <a:pt x="9878" y="20385"/>
                  <a:pt x="9878" y="20385"/>
                </a:cubicBezTo>
                <a:cubicBezTo>
                  <a:pt x="9921" y="19774"/>
                  <a:pt x="9480" y="18813"/>
                  <a:pt x="9456" y="18764"/>
                </a:cubicBezTo>
                <a:lnTo>
                  <a:pt x="9456" y="18760"/>
                </a:lnTo>
                <a:cubicBezTo>
                  <a:pt x="9228" y="18275"/>
                  <a:pt x="9089" y="17673"/>
                  <a:pt x="9089" y="17019"/>
                </a:cubicBezTo>
                <a:cubicBezTo>
                  <a:pt x="9089" y="15419"/>
                  <a:pt x="9899" y="14120"/>
                  <a:pt x="10897" y="14120"/>
                </a:cubicBezTo>
                <a:cubicBezTo>
                  <a:pt x="11894" y="14120"/>
                  <a:pt x="12702" y="15419"/>
                  <a:pt x="12702" y="17019"/>
                </a:cubicBezTo>
                <a:cubicBezTo>
                  <a:pt x="12702" y="17721"/>
                  <a:pt x="12548" y="18364"/>
                  <a:pt x="12289" y="18866"/>
                </a:cubicBezTo>
                <a:cubicBezTo>
                  <a:pt x="12171" y="19139"/>
                  <a:pt x="11875" y="19882"/>
                  <a:pt x="11910" y="20385"/>
                </a:cubicBezTo>
                <a:cubicBezTo>
                  <a:pt x="11910" y="20385"/>
                  <a:pt x="11978" y="21162"/>
                  <a:pt x="12408" y="21600"/>
                </a:cubicBezTo>
                <a:lnTo>
                  <a:pt x="16786" y="21600"/>
                </a:lnTo>
                <a:cubicBezTo>
                  <a:pt x="17031" y="21600"/>
                  <a:pt x="17230" y="21257"/>
                  <a:pt x="17230" y="20843"/>
                </a:cubicBezTo>
                <a:lnTo>
                  <a:pt x="17230" y="13498"/>
                </a:lnTo>
                <a:cubicBezTo>
                  <a:pt x="17444" y="12446"/>
                  <a:pt x="18045" y="12297"/>
                  <a:pt x="18045" y="12297"/>
                </a:cubicBezTo>
                <a:cubicBezTo>
                  <a:pt x="18341" y="12237"/>
                  <a:pt x="18777" y="12734"/>
                  <a:pt x="18938" y="12934"/>
                </a:cubicBezTo>
                <a:cubicBezTo>
                  <a:pt x="19234" y="13374"/>
                  <a:pt x="19617" y="13638"/>
                  <a:pt x="20032" y="13638"/>
                </a:cubicBezTo>
                <a:cubicBezTo>
                  <a:pt x="20735" y="13638"/>
                  <a:pt x="21338" y="12878"/>
                  <a:pt x="21600" y="11791"/>
                </a:cubicBezTo>
                <a:lnTo>
                  <a:pt x="21600" y="9370"/>
                </a:lnTo>
                <a:cubicBezTo>
                  <a:pt x="21338" y="8282"/>
                  <a:pt x="20735" y="7518"/>
                  <a:pt x="20032" y="7518"/>
                </a:cubicBezTo>
                <a:cubicBezTo>
                  <a:pt x="19645" y="7518"/>
                  <a:pt x="19288" y="7752"/>
                  <a:pt x="19001" y="8140"/>
                </a:cubicBezTo>
                <a:lnTo>
                  <a:pt x="19001" y="8136"/>
                </a:lnTo>
                <a:cubicBezTo>
                  <a:pt x="18975" y="8171"/>
                  <a:pt x="18406" y="8927"/>
                  <a:pt x="18045" y="8854"/>
                </a:cubicBezTo>
                <a:cubicBezTo>
                  <a:pt x="18045" y="8854"/>
                  <a:pt x="17444" y="8706"/>
                  <a:pt x="17230" y="7653"/>
                </a:cubicBezTo>
                <a:lnTo>
                  <a:pt x="17230" y="6814"/>
                </a:lnTo>
                <a:lnTo>
                  <a:pt x="17230" y="752"/>
                </a:lnTo>
                <a:cubicBezTo>
                  <a:pt x="17230" y="338"/>
                  <a:pt x="17031" y="0"/>
                  <a:pt x="16786" y="0"/>
                </a:cubicBezTo>
                <a:lnTo>
                  <a:pt x="12189" y="0"/>
                </a:lnTo>
                <a:cubicBezTo>
                  <a:pt x="11857" y="445"/>
                  <a:pt x="11802" y="1085"/>
                  <a:pt x="11802" y="1085"/>
                </a:cubicBezTo>
                <a:cubicBezTo>
                  <a:pt x="11759" y="1697"/>
                  <a:pt x="12202" y="2662"/>
                  <a:pt x="12223" y="2705"/>
                </a:cubicBezTo>
                <a:lnTo>
                  <a:pt x="12220" y="2705"/>
                </a:lnTo>
                <a:cubicBezTo>
                  <a:pt x="12450" y="3191"/>
                  <a:pt x="12588" y="3796"/>
                  <a:pt x="12588" y="4451"/>
                </a:cubicBezTo>
                <a:cubicBezTo>
                  <a:pt x="12588" y="6050"/>
                  <a:pt x="11781" y="7345"/>
                  <a:pt x="10783" y="7345"/>
                </a:cubicBezTo>
                <a:cubicBezTo>
                  <a:pt x="9785" y="7345"/>
                  <a:pt x="8975" y="6050"/>
                  <a:pt x="8975" y="4451"/>
                </a:cubicBezTo>
                <a:cubicBezTo>
                  <a:pt x="8975" y="3748"/>
                  <a:pt x="9131" y="3101"/>
                  <a:pt x="9391" y="2599"/>
                </a:cubicBezTo>
                <a:cubicBezTo>
                  <a:pt x="9509" y="2326"/>
                  <a:pt x="9802" y="1588"/>
                  <a:pt x="9767" y="1085"/>
                </a:cubicBezTo>
                <a:cubicBezTo>
                  <a:pt x="9767" y="1085"/>
                  <a:pt x="9712" y="445"/>
                  <a:pt x="9380" y="0"/>
                </a:cubicBezTo>
                <a:lnTo>
                  <a:pt x="500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93" name="Puzzle Piece"/>
          <p:cNvSpPr/>
          <p:nvPr/>
        </p:nvSpPr>
        <p:spPr>
          <a:xfrm rot="5400000">
            <a:off x="1174069" y="8450370"/>
            <a:ext cx="3031016" cy="177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endParaRPr/>
          </a:p>
        </p:txBody>
      </p:sp>
      <p:pic>
        <p:nvPicPr>
          <p:cNvPr id="1194" name="image8.png" descr="image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1974" y="4301428"/>
            <a:ext cx="1777604" cy="3030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69"/>
                </a:moveTo>
                <a:cubicBezTo>
                  <a:pt x="21600" y="4726"/>
                  <a:pt x="21262" y="4528"/>
                  <a:pt x="20848" y="4528"/>
                </a:cubicBezTo>
                <a:lnTo>
                  <a:pt x="14111" y="4528"/>
                </a:lnTo>
                <a:cubicBezTo>
                  <a:pt x="12777" y="4381"/>
                  <a:pt x="12601" y="3671"/>
                  <a:pt x="12601" y="3671"/>
                </a:cubicBezTo>
                <a:cubicBezTo>
                  <a:pt x="12541" y="3376"/>
                  <a:pt x="13038" y="2944"/>
                  <a:pt x="13238" y="2783"/>
                </a:cubicBezTo>
                <a:cubicBezTo>
                  <a:pt x="13678" y="2489"/>
                  <a:pt x="13942" y="2109"/>
                  <a:pt x="13942" y="1697"/>
                </a:cubicBezTo>
                <a:cubicBezTo>
                  <a:pt x="13942" y="759"/>
                  <a:pt x="12575" y="0"/>
                  <a:pt x="10884" y="0"/>
                </a:cubicBezTo>
                <a:cubicBezTo>
                  <a:pt x="9194" y="0"/>
                  <a:pt x="7822" y="759"/>
                  <a:pt x="7822" y="1697"/>
                </a:cubicBezTo>
                <a:cubicBezTo>
                  <a:pt x="7822" y="2081"/>
                  <a:pt x="8056" y="2436"/>
                  <a:pt x="8444" y="2721"/>
                </a:cubicBezTo>
                <a:lnTo>
                  <a:pt x="8439" y="2721"/>
                </a:lnTo>
                <a:cubicBezTo>
                  <a:pt x="8475" y="2747"/>
                  <a:pt x="9231" y="3312"/>
                  <a:pt x="9158" y="3671"/>
                </a:cubicBezTo>
                <a:cubicBezTo>
                  <a:pt x="9158" y="3671"/>
                  <a:pt x="8982" y="4381"/>
                  <a:pt x="7648" y="4528"/>
                </a:cubicBezTo>
                <a:lnTo>
                  <a:pt x="757" y="4528"/>
                </a:lnTo>
                <a:cubicBezTo>
                  <a:pt x="343" y="4528"/>
                  <a:pt x="0" y="4726"/>
                  <a:pt x="0" y="4969"/>
                </a:cubicBezTo>
                <a:lnTo>
                  <a:pt x="0" y="9322"/>
                </a:lnTo>
                <a:cubicBezTo>
                  <a:pt x="438" y="9749"/>
                  <a:pt x="1215" y="9814"/>
                  <a:pt x="1215" y="9814"/>
                </a:cubicBezTo>
                <a:cubicBezTo>
                  <a:pt x="1826" y="9857"/>
                  <a:pt x="2787" y="9419"/>
                  <a:pt x="2836" y="9396"/>
                </a:cubicBezTo>
                <a:lnTo>
                  <a:pt x="2840" y="9396"/>
                </a:lnTo>
                <a:cubicBezTo>
                  <a:pt x="3325" y="9169"/>
                  <a:pt x="3927" y="9031"/>
                  <a:pt x="4581" y="9031"/>
                </a:cubicBezTo>
                <a:cubicBezTo>
                  <a:pt x="6181" y="9031"/>
                  <a:pt x="7480" y="9836"/>
                  <a:pt x="7480" y="10827"/>
                </a:cubicBezTo>
                <a:cubicBezTo>
                  <a:pt x="7480" y="11818"/>
                  <a:pt x="6181" y="12620"/>
                  <a:pt x="4581" y="12620"/>
                </a:cubicBezTo>
                <a:cubicBezTo>
                  <a:pt x="3879" y="12620"/>
                  <a:pt x="3236" y="12468"/>
                  <a:pt x="2734" y="12210"/>
                </a:cubicBezTo>
                <a:cubicBezTo>
                  <a:pt x="2461" y="12093"/>
                  <a:pt x="1718" y="11798"/>
                  <a:pt x="1215" y="11834"/>
                </a:cubicBezTo>
                <a:cubicBezTo>
                  <a:pt x="1215" y="11834"/>
                  <a:pt x="438" y="11902"/>
                  <a:pt x="0" y="12329"/>
                </a:cubicBezTo>
                <a:lnTo>
                  <a:pt x="0" y="16679"/>
                </a:lnTo>
                <a:cubicBezTo>
                  <a:pt x="0" y="16922"/>
                  <a:pt x="343" y="17120"/>
                  <a:pt x="757" y="17120"/>
                </a:cubicBezTo>
                <a:lnTo>
                  <a:pt x="8102" y="17120"/>
                </a:lnTo>
                <a:cubicBezTo>
                  <a:pt x="9154" y="17333"/>
                  <a:pt x="9303" y="17929"/>
                  <a:pt x="9303" y="17929"/>
                </a:cubicBezTo>
                <a:cubicBezTo>
                  <a:pt x="9363" y="18224"/>
                  <a:pt x="8866" y="18657"/>
                  <a:pt x="8666" y="18817"/>
                </a:cubicBezTo>
                <a:cubicBezTo>
                  <a:pt x="8226" y="19111"/>
                  <a:pt x="7962" y="19491"/>
                  <a:pt x="7962" y="19903"/>
                </a:cubicBezTo>
                <a:cubicBezTo>
                  <a:pt x="7962" y="20841"/>
                  <a:pt x="9329" y="21600"/>
                  <a:pt x="11019" y="21600"/>
                </a:cubicBezTo>
                <a:cubicBezTo>
                  <a:pt x="12710" y="21600"/>
                  <a:pt x="14082" y="20841"/>
                  <a:pt x="14082" y="19903"/>
                </a:cubicBezTo>
                <a:cubicBezTo>
                  <a:pt x="14082" y="19519"/>
                  <a:pt x="13848" y="19164"/>
                  <a:pt x="13460" y="18879"/>
                </a:cubicBezTo>
                <a:lnTo>
                  <a:pt x="13464" y="18879"/>
                </a:lnTo>
                <a:cubicBezTo>
                  <a:pt x="13429" y="18853"/>
                  <a:pt x="12673" y="18288"/>
                  <a:pt x="12746" y="17929"/>
                </a:cubicBezTo>
                <a:cubicBezTo>
                  <a:pt x="12746" y="17929"/>
                  <a:pt x="12894" y="17333"/>
                  <a:pt x="13947" y="17120"/>
                </a:cubicBezTo>
                <a:lnTo>
                  <a:pt x="14786" y="17120"/>
                </a:lnTo>
                <a:lnTo>
                  <a:pt x="20848" y="17120"/>
                </a:lnTo>
                <a:cubicBezTo>
                  <a:pt x="21262" y="17120"/>
                  <a:pt x="21600" y="16922"/>
                  <a:pt x="21600" y="16679"/>
                </a:cubicBezTo>
                <a:lnTo>
                  <a:pt x="21600" y="12111"/>
                </a:lnTo>
                <a:cubicBezTo>
                  <a:pt x="21155" y="11781"/>
                  <a:pt x="20515" y="11726"/>
                  <a:pt x="20515" y="11726"/>
                </a:cubicBezTo>
                <a:cubicBezTo>
                  <a:pt x="19903" y="11683"/>
                  <a:pt x="18938" y="12124"/>
                  <a:pt x="18895" y="12145"/>
                </a:cubicBezTo>
                <a:lnTo>
                  <a:pt x="18895" y="12142"/>
                </a:lnTo>
                <a:cubicBezTo>
                  <a:pt x="18409" y="12370"/>
                  <a:pt x="17804" y="12507"/>
                  <a:pt x="17149" y="12507"/>
                </a:cubicBezTo>
                <a:cubicBezTo>
                  <a:pt x="15550" y="12507"/>
                  <a:pt x="14255" y="11705"/>
                  <a:pt x="14255" y="10714"/>
                </a:cubicBezTo>
                <a:cubicBezTo>
                  <a:pt x="14255" y="9722"/>
                  <a:pt x="15550" y="8918"/>
                  <a:pt x="17149" y="8918"/>
                </a:cubicBezTo>
                <a:cubicBezTo>
                  <a:pt x="17852" y="8918"/>
                  <a:pt x="18499" y="9073"/>
                  <a:pt x="19001" y="9331"/>
                </a:cubicBezTo>
                <a:cubicBezTo>
                  <a:pt x="19274" y="9448"/>
                  <a:pt x="20012" y="9739"/>
                  <a:pt x="20515" y="9704"/>
                </a:cubicBezTo>
                <a:cubicBezTo>
                  <a:pt x="20515" y="9704"/>
                  <a:pt x="21155" y="9649"/>
                  <a:pt x="21600" y="9319"/>
                </a:cubicBezTo>
                <a:lnTo>
                  <a:pt x="21600" y="496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95" name="screenshot.png" descr="screenshot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308" y="6679198"/>
            <a:ext cx="3030935" cy="1777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4726" y="0"/>
                  <a:pt x="4528" y="338"/>
                  <a:pt x="4528" y="752"/>
                </a:cubicBezTo>
                <a:lnTo>
                  <a:pt x="4528" y="7489"/>
                </a:lnTo>
                <a:cubicBezTo>
                  <a:pt x="4381" y="8823"/>
                  <a:pt x="3671" y="8999"/>
                  <a:pt x="3671" y="8999"/>
                </a:cubicBezTo>
                <a:cubicBezTo>
                  <a:pt x="3376" y="9059"/>
                  <a:pt x="2944" y="8562"/>
                  <a:pt x="2783" y="8362"/>
                </a:cubicBezTo>
                <a:cubicBezTo>
                  <a:pt x="2489" y="7922"/>
                  <a:pt x="2109" y="7658"/>
                  <a:pt x="1697" y="7658"/>
                </a:cubicBezTo>
                <a:cubicBezTo>
                  <a:pt x="759" y="7658"/>
                  <a:pt x="0" y="9025"/>
                  <a:pt x="0" y="10716"/>
                </a:cubicBezTo>
                <a:cubicBezTo>
                  <a:pt x="0" y="12406"/>
                  <a:pt x="759" y="13778"/>
                  <a:pt x="1697" y="13778"/>
                </a:cubicBezTo>
                <a:cubicBezTo>
                  <a:pt x="2081" y="13778"/>
                  <a:pt x="2436" y="13544"/>
                  <a:pt x="2721" y="13156"/>
                </a:cubicBezTo>
                <a:lnTo>
                  <a:pt x="2721" y="13161"/>
                </a:lnTo>
                <a:cubicBezTo>
                  <a:pt x="2747" y="13125"/>
                  <a:pt x="3312" y="12369"/>
                  <a:pt x="3671" y="12442"/>
                </a:cubicBezTo>
                <a:cubicBezTo>
                  <a:pt x="3671" y="12442"/>
                  <a:pt x="4381" y="12618"/>
                  <a:pt x="4528" y="13952"/>
                </a:cubicBezTo>
                <a:lnTo>
                  <a:pt x="4528" y="20843"/>
                </a:lnTo>
                <a:cubicBezTo>
                  <a:pt x="4528" y="21257"/>
                  <a:pt x="4726" y="21600"/>
                  <a:pt x="4969" y="21600"/>
                </a:cubicBezTo>
                <a:lnTo>
                  <a:pt x="9322" y="21600"/>
                </a:lnTo>
                <a:cubicBezTo>
                  <a:pt x="9749" y="21162"/>
                  <a:pt x="9814" y="20385"/>
                  <a:pt x="9814" y="20385"/>
                </a:cubicBezTo>
                <a:cubicBezTo>
                  <a:pt x="9857" y="19774"/>
                  <a:pt x="9419" y="18813"/>
                  <a:pt x="9396" y="18764"/>
                </a:cubicBezTo>
                <a:lnTo>
                  <a:pt x="9396" y="18760"/>
                </a:lnTo>
                <a:cubicBezTo>
                  <a:pt x="9169" y="18275"/>
                  <a:pt x="9031" y="17673"/>
                  <a:pt x="9031" y="17019"/>
                </a:cubicBezTo>
                <a:cubicBezTo>
                  <a:pt x="9031" y="15419"/>
                  <a:pt x="9836" y="14120"/>
                  <a:pt x="10827" y="14120"/>
                </a:cubicBezTo>
                <a:cubicBezTo>
                  <a:pt x="11818" y="14120"/>
                  <a:pt x="12620" y="15419"/>
                  <a:pt x="12620" y="17019"/>
                </a:cubicBezTo>
                <a:cubicBezTo>
                  <a:pt x="12620" y="17721"/>
                  <a:pt x="12468" y="18364"/>
                  <a:pt x="12210" y="18866"/>
                </a:cubicBezTo>
                <a:cubicBezTo>
                  <a:pt x="12093" y="19139"/>
                  <a:pt x="11798" y="19882"/>
                  <a:pt x="11834" y="20385"/>
                </a:cubicBezTo>
                <a:cubicBezTo>
                  <a:pt x="11834" y="20385"/>
                  <a:pt x="11902" y="21162"/>
                  <a:pt x="12329" y="21600"/>
                </a:cubicBezTo>
                <a:lnTo>
                  <a:pt x="16679" y="21600"/>
                </a:lnTo>
                <a:cubicBezTo>
                  <a:pt x="16922" y="21600"/>
                  <a:pt x="17120" y="21257"/>
                  <a:pt x="17120" y="20843"/>
                </a:cubicBezTo>
                <a:lnTo>
                  <a:pt x="17120" y="13498"/>
                </a:lnTo>
                <a:cubicBezTo>
                  <a:pt x="17333" y="12446"/>
                  <a:pt x="17929" y="12297"/>
                  <a:pt x="17929" y="12297"/>
                </a:cubicBezTo>
                <a:cubicBezTo>
                  <a:pt x="18224" y="12237"/>
                  <a:pt x="18657" y="12734"/>
                  <a:pt x="18817" y="12934"/>
                </a:cubicBezTo>
                <a:cubicBezTo>
                  <a:pt x="19111" y="13374"/>
                  <a:pt x="19491" y="13638"/>
                  <a:pt x="19903" y="13638"/>
                </a:cubicBezTo>
                <a:cubicBezTo>
                  <a:pt x="20841" y="13638"/>
                  <a:pt x="21600" y="12271"/>
                  <a:pt x="21600" y="10581"/>
                </a:cubicBezTo>
                <a:cubicBezTo>
                  <a:pt x="21600" y="8890"/>
                  <a:pt x="20841" y="7518"/>
                  <a:pt x="19903" y="7518"/>
                </a:cubicBezTo>
                <a:cubicBezTo>
                  <a:pt x="19519" y="7518"/>
                  <a:pt x="19164" y="7752"/>
                  <a:pt x="18879" y="8140"/>
                </a:cubicBezTo>
                <a:lnTo>
                  <a:pt x="18879" y="8136"/>
                </a:lnTo>
                <a:cubicBezTo>
                  <a:pt x="18853" y="8171"/>
                  <a:pt x="18288" y="8927"/>
                  <a:pt x="17929" y="8854"/>
                </a:cubicBezTo>
                <a:cubicBezTo>
                  <a:pt x="17929" y="8854"/>
                  <a:pt x="17333" y="8706"/>
                  <a:pt x="17120" y="7653"/>
                </a:cubicBezTo>
                <a:lnTo>
                  <a:pt x="17120" y="6814"/>
                </a:lnTo>
                <a:lnTo>
                  <a:pt x="17120" y="752"/>
                </a:lnTo>
                <a:cubicBezTo>
                  <a:pt x="17120" y="338"/>
                  <a:pt x="16922" y="0"/>
                  <a:pt x="16679" y="0"/>
                </a:cubicBezTo>
                <a:lnTo>
                  <a:pt x="12111" y="0"/>
                </a:lnTo>
                <a:cubicBezTo>
                  <a:pt x="11781" y="445"/>
                  <a:pt x="11726" y="1085"/>
                  <a:pt x="11726" y="1085"/>
                </a:cubicBezTo>
                <a:cubicBezTo>
                  <a:pt x="11683" y="1697"/>
                  <a:pt x="12124" y="2662"/>
                  <a:pt x="12145" y="2705"/>
                </a:cubicBezTo>
                <a:lnTo>
                  <a:pt x="12142" y="2705"/>
                </a:lnTo>
                <a:cubicBezTo>
                  <a:pt x="12370" y="3191"/>
                  <a:pt x="12507" y="3796"/>
                  <a:pt x="12507" y="4451"/>
                </a:cubicBezTo>
                <a:cubicBezTo>
                  <a:pt x="12507" y="6050"/>
                  <a:pt x="11705" y="7345"/>
                  <a:pt x="10714" y="7345"/>
                </a:cubicBezTo>
                <a:cubicBezTo>
                  <a:pt x="9722" y="7345"/>
                  <a:pt x="8918" y="6050"/>
                  <a:pt x="8918" y="4451"/>
                </a:cubicBezTo>
                <a:cubicBezTo>
                  <a:pt x="8918" y="3748"/>
                  <a:pt x="9073" y="3101"/>
                  <a:pt x="9331" y="2599"/>
                </a:cubicBezTo>
                <a:cubicBezTo>
                  <a:pt x="9448" y="2326"/>
                  <a:pt x="9739" y="1588"/>
                  <a:pt x="9704" y="1085"/>
                </a:cubicBezTo>
                <a:cubicBezTo>
                  <a:pt x="9704" y="1085"/>
                  <a:pt x="9649" y="445"/>
                  <a:pt x="9319" y="0"/>
                </a:cubicBezTo>
                <a:lnTo>
                  <a:pt x="49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96" name="Puzzle Piece"/>
          <p:cNvSpPr/>
          <p:nvPr/>
        </p:nvSpPr>
        <p:spPr>
          <a:xfrm>
            <a:off x="1177528" y="6699911"/>
            <a:ext cx="3031015" cy="177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ln w="25400">
            <a:solidFill>
              <a:schemeClr val="accent1">
                <a:alpha val="59684"/>
              </a:schemeClr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endParaRPr/>
          </a:p>
        </p:txBody>
      </p:sp>
      <p:pic>
        <p:nvPicPr>
          <p:cNvPr id="1197" name="screenshot.png" descr="screenshot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308" y="10315392"/>
            <a:ext cx="3030935" cy="1673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42" y="0"/>
                </a:moveTo>
                <a:cubicBezTo>
                  <a:pt x="4538" y="44"/>
                  <a:pt x="4528" y="82"/>
                  <a:pt x="4528" y="128"/>
                </a:cubicBezTo>
                <a:lnTo>
                  <a:pt x="4528" y="7284"/>
                </a:lnTo>
                <a:cubicBezTo>
                  <a:pt x="4381" y="8701"/>
                  <a:pt x="3671" y="8887"/>
                  <a:pt x="3671" y="8887"/>
                </a:cubicBezTo>
                <a:cubicBezTo>
                  <a:pt x="3376" y="8951"/>
                  <a:pt x="2944" y="8423"/>
                  <a:pt x="2783" y="8211"/>
                </a:cubicBezTo>
                <a:cubicBezTo>
                  <a:pt x="2489" y="7743"/>
                  <a:pt x="2109" y="7463"/>
                  <a:pt x="1697" y="7463"/>
                </a:cubicBezTo>
                <a:cubicBezTo>
                  <a:pt x="759" y="7463"/>
                  <a:pt x="0" y="8915"/>
                  <a:pt x="0" y="10710"/>
                </a:cubicBezTo>
                <a:cubicBezTo>
                  <a:pt x="0" y="12505"/>
                  <a:pt x="759" y="13963"/>
                  <a:pt x="1697" y="13963"/>
                </a:cubicBezTo>
                <a:cubicBezTo>
                  <a:pt x="2081" y="13963"/>
                  <a:pt x="2436" y="13714"/>
                  <a:pt x="2721" y="13302"/>
                </a:cubicBezTo>
                <a:lnTo>
                  <a:pt x="2721" y="13307"/>
                </a:lnTo>
                <a:cubicBezTo>
                  <a:pt x="2747" y="13269"/>
                  <a:pt x="3312" y="12466"/>
                  <a:pt x="3671" y="12544"/>
                </a:cubicBezTo>
                <a:cubicBezTo>
                  <a:pt x="3671" y="12544"/>
                  <a:pt x="4381" y="12731"/>
                  <a:pt x="4528" y="14147"/>
                </a:cubicBezTo>
                <a:lnTo>
                  <a:pt x="4528" y="21467"/>
                </a:lnTo>
                <a:cubicBezTo>
                  <a:pt x="4528" y="21514"/>
                  <a:pt x="4541" y="21555"/>
                  <a:pt x="4545" y="21600"/>
                </a:cubicBezTo>
                <a:lnTo>
                  <a:pt x="9676" y="21600"/>
                </a:lnTo>
                <a:cubicBezTo>
                  <a:pt x="9782" y="21271"/>
                  <a:pt x="9814" y="20980"/>
                  <a:pt x="9814" y="20980"/>
                </a:cubicBezTo>
                <a:cubicBezTo>
                  <a:pt x="9857" y="20332"/>
                  <a:pt x="9419" y="19311"/>
                  <a:pt x="9396" y="19259"/>
                </a:cubicBezTo>
                <a:lnTo>
                  <a:pt x="9396" y="19254"/>
                </a:lnTo>
                <a:cubicBezTo>
                  <a:pt x="9169" y="18739"/>
                  <a:pt x="9031" y="18100"/>
                  <a:pt x="9031" y="17405"/>
                </a:cubicBezTo>
                <a:cubicBezTo>
                  <a:pt x="9031" y="15706"/>
                  <a:pt x="9836" y="14327"/>
                  <a:pt x="10827" y="14327"/>
                </a:cubicBezTo>
                <a:cubicBezTo>
                  <a:pt x="11818" y="14327"/>
                  <a:pt x="12620" y="15706"/>
                  <a:pt x="12620" y="17405"/>
                </a:cubicBezTo>
                <a:cubicBezTo>
                  <a:pt x="12620" y="18151"/>
                  <a:pt x="12468" y="18834"/>
                  <a:pt x="12210" y="19367"/>
                </a:cubicBezTo>
                <a:cubicBezTo>
                  <a:pt x="12093" y="19657"/>
                  <a:pt x="11798" y="20446"/>
                  <a:pt x="11834" y="20980"/>
                </a:cubicBezTo>
                <a:cubicBezTo>
                  <a:pt x="11834" y="20980"/>
                  <a:pt x="11869" y="21271"/>
                  <a:pt x="11975" y="21600"/>
                </a:cubicBezTo>
                <a:lnTo>
                  <a:pt x="17106" y="21600"/>
                </a:lnTo>
                <a:cubicBezTo>
                  <a:pt x="17110" y="21555"/>
                  <a:pt x="17120" y="21514"/>
                  <a:pt x="17120" y="21467"/>
                </a:cubicBezTo>
                <a:lnTo>
                  <a:pt x="17120" y="13666"/>
                </a:lnTo>
                <a:cubicBezTo>
                  <a:pt x="17333" y="12548"/>
                  <a:pt x="17929" y="12390"/>
                  <a:pt x="17929" y="12390"/>
                </a:cubicBezTo>
                <a:cubicBezTo>
                  <a:pt x="18224" y="12326"/>
                  <a:pt x="18657" y="12855"/>
                  <a:pt x="18817" y="13067"/>
                </a:cubicBezTo>
                <a:cubicBezTo>
                  <a:pt x="19111" y="13534"/>
                  <a:pt x="19491" y="13814"/>
                  <a:pt x="19903" y="13814"/>
                </a:cubicBezTo>
                <a:cubicBezTo>
                  <a:pt x="20841" y="13814"/>
                  <a:pt x="21600" y="12362"/>
                  <a:pt x="21600" y="10567"/>
                </a:cubicBezTo>
                <a:cubicBezTo>
                  <a:pt x="21600" y="8772"/>
                  <a:pt x="20841" y="7314"/>
                  <a:pt x="19903" y="7314"/>
                </a:cubicBezTo>
                <a:cubicBezTo>
                  <a:pt x="19519" y="7314"/>
                  <a:pt x="19164" y="7563"/>
                  <a:pt x="18879" y="7975"/>
                </a:cubicBezTo>
                <a:lnTo>
                  <a:pt x="18879" y="7970"/>
                </a:lnTo>
                <a:cubicBezTo>
                  <a:pt x="18853" y="8008"/>
                  <a:pt x="18288" y="8811"/>
                  <a:pt x="17929" y="8733"/>
                </a:cubicBezTo>
                <a:cubicBezTo>
                  <a:pt x="17929" y="8733"/>
                  <a:pt x="17333" y="8575"/>
                  <a:pt x="17120" y="7458"/>
                </a:cubicBezTo>
                <a:lnTo>
                  <a:pt x="17120" y="6567"/>
                </a:lnTo>
                <a:lnTo>
                  <a:pt x="17120" y="128"/>
                </a:lnTo>
                <a:cubicBezTo>
                  <a:pt x="17120" y="82"/>
                  <a:pt x="17110" y="44"/>
                  <a:pt x="17106" y="0"/>
                </a:cubicBezTo>
                <a:lnTo>
                  <a:pt x="11820" y="0"/>
                </a:lnTo>
                <a:cubicBezTo>
                  <a:pt x="11748" y="267"/>
                  <a:pt x="11726" y="481"/>
                  <a:pt x="11726" y="481"/>
                </a:cubicBezTo>
                <a:cubicBezTo>
                  <a:pt x="11683" y="1132"/>
                  <a:pt x="12124" y="2156"/>
                  <a:pt x="12145" y="2203"/>
                </a:cubicBezTo>
                <a:lnTo>
                  <a:pt x="12142" y="2203"/>
                </a:lnTo>
                <a:cubicBezTo>
                  <a:pt x="12370" y="2718"/>
                  <a:pt x="12507" y="3360"/>
                  <a:pt x="12507" y="4057"/>
                </a:cubicBezTo>
                <a:cubicBezTo>
                  <a:pt x="12507" y="5755"/>
                  <a:pt x="11705" y="7130"/>
                  <a:pt x="10714" y="7130"/>
                </a:cubicBezTo>
                <a:cubicBezTo>
                  <a:pt x="9722" y="7130"/>
                  <a:pt x="8918" y="5755"/>
                  <a:pt x="8918" y="4057"/>
                </a:cubicBezTo>
                <a:cubicBezTo>
                  <a:pt x="8918" y="3310"/>
                  <a:pt x="9073" y="2622"/>
                  <a:pt x="9331" y="2090"/>
                </a:cubicBezTo>
                <a:cubicBezTo>
                  <a:pt x="9448" y="1799"/>
                  <a:pt x="9739" y="1016"/>
                  <a:pt x="9704" y="481"/>
                </a:cubicBezTo>
                <a:cubicBezTo>
                  <a:pt x="9704" y="481"/>
                  <a:pt x="9679" y="267"/>
                  <a:pt x="9608" y="0"/>
                </a:cubicBezTo>
                <a:lnTo>
                  <a:pt x="4542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00" name="Shape 727"/>
          <p:cNvGrpSpPr/>
          <p:nvPr/>
        </p:nvGrpSpPr>
        <p:grpSpPr>
          <a:xfrm>
            <a:off x="1028932" y="387952"/>
            <a:ext cx="22326136" cy="1773950"/>
            <a:chOff x="0" y="0"/>
            <a:chExt cx="22326134" cy="1773949"/>
          </a:xfrm>
        </p:grpSpPr>
        <p:sp>
          <p:nvSpPr>
            <p:cNvPr id="1198" name="Rectangle"/>
            <p:cNvSpPr/>
            <p:nvPr/>
          </p:nvSpPr>
          <p:spPr>
            <a:xfrm>
              <a:off x="-1" y="-1"/>
              <a:ext cx="22326136" cy="1773951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alpha val="37052"/>
                  </a:srgbClr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44676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1125140">
                <a:defRPr sz="9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  <a:endParaRPr/>
            </a:p>
          </p:txBody>
        </p:sp>
        <p:sp>
          <p:nvSpPr>
            <p:cNvPr id="1199" name="Momentum Year"/>
            <p:cNvSpPr txBox="1"/>
            <p:nvPr/>
          </p:nvSpPr>
          <p:spPr>
            <a:xfrm>
              <a:off x="-1" y="129737"/>
              <a:ext cx="22326136" cy="1514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ctr" defTabSz="1125140">
                <a:defRPr sz="9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lvl1pPr>
            </a:lstStyle>
            <a:p>
              <a:r>
                <a:t>Momentum Year </a:t>
              </a:r>
            </a:p>
          </p:txBody>
        </p:sp>
      </p:grpSp>
      <p:sp>
        <p:nvSpPr>
          <p:cNvPr id="1201" name="Making a purposeful program choice"/>
          <p:cNvSpPr txBox="1"/>
          <p:nvPr/>
        </p:nvSpPr>
        <p:spPr>
          <a:xfrm>
            <a:off x="4375321" y="3170352"/>
            <a:ext cx="16855023" cy="177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/>
          <a:lstStyle/>
          <a:p>
            <a:pPr algn="ctr" defTabSz="1125140">
              <a:defRPr sz="89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Making a </a:t>
            </a:r>
            <a:r>
              <a:rPr i="1"/>
              <a:t>purposeful</a:t>
            </a:r>
            <a:r>
              <a:t> program choice</a:t>
            </a:r>
          </a:p>
        </p:txBody>
      </p:sp>
      <p:sp>
        <p:nvSpPr>
          <p:cNvPr id="1202" name="Attempting the first 30 hours of a Clear Pathway"/>
          <p:cNvSpPr txBox="1"/>
          <p:nvPr/>
        </p:nvSpPr>
        <p:spPr>
          <a:xfrm>
            <a:off x="4375321" y="6807574"/>
            <a:ext cx="18914924" cy="126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ctr" defTabSz="1125140">
              <a:defRPr sz="77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dirty="0"/>
              <a:t>Attempting the first </a:t>
            </a:r>
            <a:r>
              <a:rPr i="1" dirty="0"/>
              <a:t>30 hours </a:t>
            </a:r>
            <a:r>
              <a:rPr dirty="0"/>
              <a:t>of a </a:t>
            </a:r>
            <a:r>
              <a:rPr i="1" dirty="0"/>
              <a:t>Clear Pathway</a:t>
            </a:r>
          </a:p>
        </p:txBody>
      </p:sp>
      <p:sp>
        <p:nvSpPr>
          <p:cNvPr id="1203" name="Attempting 9 hours in Academic Focus"/>
          <p:cNvSpPr txBox="1"/>
          <p:nvPr/>
        </p:nvSpPr>
        <p:spPr>
          <a:xfrm>
            <a:off x="4375321" y="8456802"/>
            <a:ext cx="18055317" cy="143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6" tIns="71436" rIns="71436" bIns="71436" anchor="ctr">
            <a:spAutoFit/>
          </a:bodyPr>
          <a:lstStyle/>
          <a:p>
            <a:pPr algn="ctr" defTabSz="1125140">
              <a:defRPr sz="89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dirty="0"/>
              <a:t>Attempting </a:t>
            </a:r>
            <a:r>
              <a:rPr lang="en-US" i="1" dirty="0"/>
              <a:t>9 hours</a:t>
            </a:r>
            <a:r>
              <a:rPr lang="en-US" dirty="0"/>
              <a:t> </a:t>
            </a:r>
            <a:r>
              <a:rPr dirty="0"/>
              <a:t>in Academic Focus</a:t>
            </a:r>
          </a:p>
        </p:txBody>
      </p:sp>
      <p:sp>
        <p:nvSpPr>
          <p:cNvPr id="1204" name="Complete initial English and M⍺𝜏h"/>
          <p:cNvSpPr txBox="1"/>
          <p:nvPr/>
        </p:nvSpPr>
        <p:spPr>
          <a:xfrm>
            <a:off x="4375321" y="9715511"/>
            <a:ext cx="16980944" cy="306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ctr" defTabSz="1125140">
              <a:defRPr sz="89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Complete initial </a:t>
            </a:r>
            <a:r>
              <a:rPr sz="6800">
                <a:latin typeface="Zapfino"/>
                <a:ea typeface="Zapfino"/>
                <a:cs typeface="Zapfino"/>
                <a:sym typeface="Zapfino"/>
              </a:rPr>
              <a:t>English</a:t>
            </a:r>
            <a:r>
              <a:t> and M</a:t>
            </a:r>
            <a:r>
              <a:rPr>
                <a:latin typeface="Cambria Math"/>
                <a:ea typeface="Cambria Math"/>
                <a:cs typeface="Cambria Math"/>
                <a:sym typeface="Cambria Math"/>
              </a:rPr>
              <a:t>⍺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𝜏</a:t>
            </a:r>
            <a:r>
              <a:t>h</a:t>
            </a:r>
          </a:p>
        </p:txBody>
      </p:sp>
      <p:sp>
        <p:nvSpPr>
          <p:cNvPr id="1205" name="Creating a productive Academic Mindset"/>
          <p:cNvSpPr txBox="1"/>
          <p:nvPr/>
        </p:nvSpPr>
        <p:spPr>
          <a:xfrm>
            <a:off x="4375321" y="4947954"/>
            <a:ext cx="18663155" cy="1617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/>
          <a:lstStyle/>
          <a:p>
            <a:pPr algn="ctr" defTabSz="1125140">
              <a:defRPr sz="89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Creating a </a:t>
            </a:r>
            <a:r>
              <a:rPr i="1"/>
              <a:t>productive</a:t>
            </a:r>
            <a:r>
              <a:t> Academic Mindset</a:t>
            </a:r>
          </a:p>
        </p:txBody>
      </p:sp>
      <p:sp>
        <p:nvSpPr>
          <p:cNvPr id="1206" name="Puzzle Piece"/>
          <p:cNvSpPr/>
          <p:nvPr/>
        </p:nvSpPr>
        <p:spPr>
          <a:xfrm>
            <a:off x="1091349" y="3183052"/>
            <a:ext cx="3031016" cy="177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endParaRPr/>
          </a:p>
        </p:txBody>
      </p:sp>
      <p:sp>
        <p:nvSpPr>
          <p:cNvPr id="1207" name="Puzzle Piece"/>
          <p:cNvSpPr/>
          <p:nvPr/>
        </p:nvSpPr>
        <p:spPr>
          <a:xfrm rot="5400000">
            <a:off x="1119194" y="4964665"/>
            <a:ext cx="3031015" cy="177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endParaRPr/>
          </a:p>
        </p:txBody>
      </p:sp>
      <p:sp>
        <p:nvSpPr>
          <p:cNvPr id="1208" name="Puzzle Piece"/>
          <p:cNvSpPr/>
          <p:nvPr/>
        </p:nvSpPr>
        <p:spPr>
          <a:xfrm>
            <a:off x="1177447" y="10239788"/>
            <a:ext cx="3031016" cy="177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70" y="0"/>
                </a:moveTo>
                <a:cubicBezTo>
                  <a:pt x="4727" y="0"/>
                  <a:pt x="4529" y="339"/>
                  <a:pt x="4529" y="754"/>
                </a:cubicBezTo>
                <a:lnTo>
                  <a:pt x="4529" y="7491"/>
                </a:lnTo>
                <a:cubicBezTo>
                  <a:pt x="4382" y="8825"/>
                  <a:pt x="3672" y="8999"/>
                  <a:pt x="3672" y="8999"/>
                </a:cubicBezTo>
                <a:cubicBezTo>
                  <a:pt x="3377" y="9059"/>
                  <a:pt x="2943" y="8562"/>
                  <a:pt x="2783" y="8363"/>
                </a:cubicBezTo>
                <a:cubicBezTo>
                  <a:pt x="2489" y="7923"/>
                  <a:pt x="2110" y="7658"/>
                  <a:pt x="1698" y="7658"/>
                </a:cubicBezTo>
                <a:cubicBezTo>
                  <a:pt x="760" y="7658"/>
                  <a:pt x="0" y="9026"/>
                  <a:pt x="0" y="10717"/>
                </a:cubicBezTo>
                <a:cubicBezTo>
                  <a:pt x="0" y="12407"/>
                  <a:pt x="760" y="13778"/>
                  <a:pt x="1698" y="13778"/>
                </a:cubicBezTo>
                <a:cubicBezTo>
                  <a:pt x="2082" y="13778"/>
                  <a:pt x="2436" y="13545"/>
                  <a:pt x="2720" y="13157"/>
                </a:cubicBezTo>
                <a:lnTo>
                  <a:pt x="2720" y="13160"/>
                </a:lnTo>
                <a:cubicBezTo>
                  <a:pt x="2746" y="13124"/>
                  <a:pt x="3313" y="12370"/>
                  <a:pt x="3672" y="12443"/>
                </a:cubicBezTo>
                <a:cubicBezTo>
                  <a:pt x="3672" y="12443"/>
                  <a:pt x="4382" y="12617"/>
                  <a:pt x="4529" y="13951"/>
                </a:cubicBezTo>
                <a:lnTo>
                  <a:pt x="4529" y="20846"/>
                </a:lnTo>
                <a:cubicBezTo>
                  <a:pt x="4529" y="21260"/>
                  <a:pt x="4727" y="21600"/>
                  <a:pt x="4970" y="21600"/>
                </a:cubicBezTo>
                <a:lnTo>
                  <a:pt x="9322" y="21600"/>
                </a:lnTo>
                <a:cubicBezTo>
                  <a:pt x="9749" y="21162"/>
                  <a:pt x="9815" y="20388"/>
                  <a:pt x="9815" y="20388"/>
                </a:cubicBezTo>
                <a:cubicBezTo>
                  <a:pt x="9857" y="19778"/>
                  <a:pt x="9419" y="18814"/>
                  <a:pt x="9396" y="18765"/>
                </a:cubicBezTo>
                <a:lnTo>
                  <a:pt x="9394" y="18763"/>
                </a:lnTo>
                <a:cubicBezTo>
                  <a:pt x="9168" y="18278"/>
                  <a:pt x="9032" y="17676"/>
                  <a:pt x="9032" y="17022"/>
                </a:cubicBezTo>
                <a:cubicBezTo>
                  <a:pt x="9032" y="15422"/>
                  <a:pt x="9836" y="14124"/>
                  <a:pt x="10827" y="14124"/>
                </a:cubicBezTo>
                <a:cubicBezTo>
                  <a:pt x="11818" y="14124"/>
                  <a:pt x="12621" y="15422"/>
                  <a:pt x="12621" y="17022"/>
                </a:cubicBezTo>
                <a:cubicBezTo>
                  <a:pt x="12621" y="17724"/>
                  <a:pt x="12467" y="18368"/>
                  <a:pt x="12209" y="18869"/>
                </a:cubicBezTo>
                <a:cubicBezTo>
                  <a:pt x="12092" y="19143"/>
                  <a:pt x="11799" y="19886"/>
                  <a:pt x="11834" y="20388"/>
                </a:cubicBezTo>
                <a:cubicBezTo>
                  <a:pt x="11834" y="20388"/>
                  <a:pt x="11900" y="21162"/>
                  <a:pt x="12327" y="21600"/>
                </a:cubicBezTo>
                <a:lnTo>
                  <a:pt x="16679" y="21600"/>
                </a:lnTo>
                <a:cubicBezTo>
                  <a:pt x="16922" y="21600"/>
                  <a:pt x="17120" y="21261"/>
                  <a:pt x="17120" y="20846"/>
                </a:cubicBezTo>
                <a:lnTo>
                  <a:pt x="17120" y="13499"/>
                </a:lnTo>
                <a:cubicBezTo>
                  <a:pt x="17332" y="12447"/>
                  <a:pt x="17928" y="12299"/>
                  <a:pt x="17928" y="12299"/>
                </a:cubicBezTo>
                <a:cubicBezTo>
                  <a:pt x="18223" y="12239"/>
                  <a:pt x="18657" y="12736"/>
                  <a:pt x="18817" y="12935"/>
                </a:cubicBezTo>
                <a:cubicBezTo>
                  <a:pt x="19111" y="13375"/>
                  <a:pt x="19490" y="13640"/>
                  <a:pt x="19902" y="13640"/>
                </a:cubicBezTo>
                <a:cubicBezTo>
                  <a:pt x="20840" y="13640"/>
                  <a:pt x="21600" y="12272"/>
                  <a:pt x="21600" y="10581"/>
                </a:cubicBezTo>
                <a:cubicBezTo>
                  <a:pt x="21600" y="8891"/>
                  <a:pt x="20840" y="7519"/>
                  <a:pt x="19902" y="7519"/>
                </a:cubicBezTo>
                <a:cubicBezTo>
                  <a:pt x="19518" y="7519"/>
                  <a:pt x="19164" y="7753"/>
                  <a:pt x="18880" y="8141"/>
                </a:cubicBezTo>
                <a:lnTo>
                  <a:pt x="18880" y="8138"/>
                </a:lnTo>
                <a:cubicBezTo>
                  <a:pt x="18854" y="8174"/>
                  <a:pt x="18287" y="8928"/>
                  <a:pt x="17928" y="8855"/>
                </a:cubicBezTo>
                <a:cubicBezTo>
                  <a:pt x="17928" y="8855"/>
                  <a:pt x="17332" y="8707"/>
                  <a:pt x="17120" y="7655"/>
                </a:cubicBezTo>
                <a:lnTo>
                  <a:pt x="17120" y="6814"/>
                </a:lnTo>
                <a:lnTo>
                  <a:pt x="17120" y="754"/>
                </a:lnTo>
                <a:cubicBezTo>
                  <a:pt x="17120" y="340"/>
                  <a:pt x="16921" y="0"/>
                  <a:pt x="16678" y="0"/>
                </a:cubicBezTo>
                <a:lnTo>
                  <a:pt x="12109" y="0"/>
                </a:lnTo>
                <a:cubicBezTo>
                  <a:pt x="11780" y="445"/>
                  <a:pt x="11725" y="1085"/>
                  <a:pt x="11725" y="1085"/>
                </a:cubicBezTo>
                <a:cubicBezTo>
                  <a:pt x="11682" y="1697"/>
                  <a:pt x="12124" y="2664"/>
                  <a:pt x="12145" y="2708"/>
                </a:cubicBezTo>
                <a:lnTo>
                  <a:pt x="12142" y="2708"/>
                </a:lnTo>
                <a:cubicBezTo>
                  <a:pt x="12369" y="3193"/>
                  <a:pt x="12506" y="3796"/>
                  <a:pt x="12506" y="4452"/>
                </a:cubicBezTo>
                <a:cubicBezTo>
                  <a:pt x="12506" y="6051"/>
                  <a:pt x="11704" y="7347"/>
                  <a:pt x="10712" y="7347"/>
                </a:cubicBezTo>
                <a:cubicBezTo>
                  <a:pt x="9721" y="7347"/>
                  <a:pt x="8917" y="6051"/>
                  <a:pt x="8917" y="4452"/>
                </a:cubicBezTo>
                <a:cubicBezTo>
                  <a:pt x="8917" y="3749"/>
                  <a:pt x="9072" y="3103"/>
                  <a:pt x="9330" y="2601"/>
                </a:cubicBezTo>
                <a:cubicBezTo>
                  <a:pt x="9447" y="2328"/>
                  <a:pt x="9738" y="1588"/>
                  <a:pt x="9703" y="1085"/>
                </a:cubicBezTo>
                <a:cubicBezTo>
                  <a:pt x="9703" y="1085"/>
                  <a:pt x="9648" y="445"/>
                  <a:pt x="9318" y="0"/>
                </a:cubicBezTo>
                <a:lnTo>
                  <a:pt x="497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Shape 705"/>
          <p:cNvSpPr/>
          <p:nvPr/>
        </p:nvSpPr>
        <p:spPr>
          <a:xfrm>
            <a:off x="3259434" y="2480647"/>
            <a:ext cx="6917732" cy="691381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11" name="Shape 706"/>
          <p:cNvSpPr txBox="1"/>
          <p:nvPr/>
        </p:nvSpPr>
        <p:spPr>
          <a:xfrm>
            <a:off x="4266196" y="3290906"/>
            <a:ext cx="4904204" cy="130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Community College </a:t>
            </a:r>
          </a:p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3yr Graduation Rate</a:t>
            </a:r>
          </a:p>
        </p:txBody>
      </p:sp>
      <p:sp>
        <p:nvSpPr>
          <p:cNvPr id="1212" name="Shape 707"/>
          <p:cNvSpPr/>
          <p:nvPr/>
        </p:nvSpPr>
        <p:spPr>
          <a:xfrm>
            <a:off x="14206835" y="2480647"/>
            <a:ext cx="6917731" cy="691381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13" name="Shape 708"/>
          <p:cNvSpPr txBox="1"/>
          <p:nvPr/>
        </p:nvSpPr>
        <p:spPr>
          <a:xfrm>
            <a:off x="15243400" y="3290906"/>
            <a:ext cx="4639438" cy="130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</a:t>
            </a:r>
          </a:p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4yr Graduation Rate</a:t>
            </a:r>
          </a:p>
        </p:txBody>
      </p:sp>
      <p:sp>
        <p:nvSpPr>
          <p:cNvPr id="1214" name="Shape 709"/>
          <p:cNvSpPr/>
          <p:nvPr/>
        </p:nvSpPr>
        <p:spPr>
          <a:xfrm rot="5400000" flipH="1">
            <a:off x="3750919" y="5053976"/>
            <a:ext cx="2540002" cy="254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1C9629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15" name="Shape 710"/>
          <p:cNvSpPr txBox="1"/>
          <p:nvPr/>
        </p:nvSpPr>
        <p:spPr>
          <a:xfrm>
            <a:off x="6316957" y="5199870"/>
            <a:ext cx="3352744" cy="224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132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61%</a:t>
            </a:r>
          </a:p>
        </p:txBody>
      </p:sp>
      <p:sp>
        <p:nvSpPr>
          <p:cNvPr id="1216" name="Shape 711"/>
          <p:cNvSpPr/>
          <p:nvPr/>
        </p:nvSpPr>
        <p:spPr>
          <a:xfrm rot="5400000" flipH="1">
            <a:off x="14712976" y="5053976"/>
            <a:ext cx="2540002" cy="254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1C9629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17" name="Shape 712"/>
          <p:cNvSpPr txBox="1"/>
          <p:nvPr/>
        </p:nvSpPr>
        <p:spPr>
          <a:xfrm>
            <a:off x="17279015" y="5199870"/>
            <a:ext cx="3352744" cy="224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132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26%</a:t>
            </a:r>
          </a:p>
        </p:txBody>
      </p:sp>
      <p:sp>
        <p:nvSpPr>
          <p:cNvPr id="1218" name="Shape 713"/>
          <p:cNvSpPr txBox="1"/>
          <p:nvPr/>
        </p:nvSpPr>
        <p:spPr>
          <a:xfrm>
            <a:off x="653956" y="411931"/>
            <a:ext cx="6141847" cy="133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Since 2013…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715"/>
          <p:cNvSpPr/>
          <p:nvPr/>
        </p:nvSpPr>
        <p:spPr>
          <a:xfrm>
            <a:off x="3259434" y="2480647"/>
            <a:ext cx="6917732" cy="691381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21" name="Shape 716"/>
          <p:cNvSpPr txBox="1"/>
          <p:nvPr/>
        </p:nvSpPr>
        <p:spPr>
          <a:xfrm>
            <a:off x="4266196" y="3290906"/>
            <a:ext cx="4904204" cy="130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Community College </a:t>
            </a:r>
          </a:p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3yr Graduation Rate</a:t>
            </a:r>
          </a:p>
        </p:txBody>
      </p:sp>
      <p:sp>
        <p:nvSpPr>
          <p:cNvPr id="1222" name="Shape 717"/>
          <p:cNvSpPr/>
          <p:nvPr/>
        </p:nvSpPr>
        <p:spPr>
          <a:xfrm>
            <a:off x="14206835" y="2480647"/>
            <a:ext cx="6917731" cy="691381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23" name="Shape 718"/>
          <p:cNvSpPr txBox="1"/>
          <p:nvPr/>
        </p:nvSpPr>
        <p:spPr>
          <a:xfrm>
            <a:off x="15243400" y="3290906"/>
            <a:ext cx="4639438" cy="130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</a:t>
            </a:r>
          </a:p>
          <a:p>
            <a:pPr algn="ctr" defTabSz="1828800">
              <a:defRPr sz="36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4yr Graduation Rate</a:t>
            </a:r>
          </a:p>
        </p:txBody>
      </p:sp>
      <p:sp>
        <p:nvSpPr>
          <p:cNvPr id="1224" name="Shape 719"/>
          <p:cNvSpPr/>
          <p:nvPr/>
        </p:nvSpPr>
        <p:spPr>
          <a:xfrm rot="5400000" flipH="1">
            <a:off x="3750919" y="5053976"/>
            <a:ext cx="2540002" cy="254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1C9629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25" name="Shape 720"/>
          <p:cNvSpPr txBox="1"/>
          <p:nvPr/>
        </p:nvSpPr>
        <p:spPr>
          <a:xfrm>
            <a:off x="6316957" y="5199870"/>
            <a:ext cx="3352744" cy="224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132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93%</a:t>
            </a:r>
          </a:p>
        </p:txBody>
      </p:sp>
      <p:sp>
        <p:nvSpPr>
          <p:cNvPr id="1226" name="Shape 721"/>
          <p:cNvSpPr/>
          <p:nvPr/>
        </p:nvSpPr>
        <p:spPr>
          <a:xfrm rot="5400000" flipH="1">
            <a:off x="14712976" y="5053976"/>
            <a:ext cx="2540002" cy="254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1C9629"/>
          </a:solidFill>
          <a:ln w="25400">
            <a:solidFill>
              <a:srgbClr val="40BAD2"/>
            </a:solidFill>
            <a:miter/>
          </a:ln>
        </p:spPr>
        <p:txBody>
          <a:bodyPr lIns="71436" tIns="71436" rIns="71436" bIns="71436" anchor="ctr"/>
          <a:lstStyle/>
          <a:p>
            <a:pPr defTabSz="1828800">
              <a:defRPr sz="36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27" name="Shape 722"/>
          <p:cNvSpPr txBox="1"/>
          <p:nvPr/>
        </p:nvSpPr>
        <p:spPr>
          <a:xfrm>
            <a:off x="17279015" y="5199870"/>
            <a:ext cx="3352744" cy="224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defTabSz="1828800">
              <a:defRPr sz="1320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51%</a:t>
            </a:r>
          </a:p>
        </p:txBody>
      </p:sp>
      <p:sp>
        <p:nvSpPr>
          <p:cNvPr id="1228" name="Shape 723"/>
          <p:cNvSpPr txBox="1"/>
          <p:nvPr/>
        </p:nvSpPr>
        <p:spPr>
          <a:xfrm>
            <a:off x="653956" y="411931"/>
            <a:ext cx="6141847" cy="133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Since 2013…</a:t>
            </a:r>
          </a:p>
        </p:txBody>
      </p:sp>
      <p:sp>
        <p:nvSpPr>
          <p:cNvPr id="1229" name="Shape 724"/>
          <p:cNvSpPr txBox="1"/>
          <p:nvPr/>
        </p:nvSpPr>
        <p:spPr>
          <a:xfrm>
            <a:off x="9077265" y="9908836"/>
            <a:ext cx="5389830" cy="970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100" b="1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Students of color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hape 492"/>
          <p:cNvSpPr/>
          <p:nvPr/>
        </p:nvSpPr>
        <p:spPr>
          <a:xfrm>
            <a:off x="12696" y="5299075"/>
            <a:ext cx="24358608" cy="8404225"/>
          </a:xfrm>
          <a:prstGeom prst="rect">
            <a:avLst/>
          </a:prstGeom>
          <a:solidFill>
            <a:srgbClr val="1437A2"/>
          </a:solidFill>
          <a:ln w="25400">
            <a:solidFill>
              <a:srgbClr val="1D4993"/>
            </a:solidFill>
          </a:ln>
        </p:spPr>
        <p:txBody>
          <a:bodyPr lIns="71434" tIns="71434" rIns="71434" bIns="71434" anchor="ctr"/>
          <a:lstStyle/>
          <a:p>
            <a: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32" name="Shape 493"/>
          <p:cNvSpPr txBox="1"/>
          <p:nvPr/>
        </p:nvSpPr>
        <p:spPr>
          <a:xfrm>
            <a:off x="7494702" y="8486037"/>
            <a:ext cx="9644232" cy="348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>
            <a:normAutofit/>
          </a:bodyPr>
          <a:lstStyle/>
          <a:p>
            <a:pPr algn="ctr" defTabSz="821529">
              <a:lnSpc>
                <a:spcPct val="90000"/>
              </a:lnSpc>
              <a:defRPr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Dr.  Tristan Denley </a:t>
            </a:r>
          </a:p>
          <a:p>
            <a:pPr algn="ctr" defTabSz="821529">
              <a:lnSpc>
                <a:spcPct val="90000"/>
              </a:lnSpc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Executive Vice Chancellor for Academic Affairs</a:t>
            </a:r>
          </a:p>
          <a:p>
            <a:pPr algn="ctr" defTabSz="821529">
              <a:lnSpc>
                <a:spcPct val="90000"/>
              </a:lnSpc>
              <a:def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and Chief Academic Officer</a:t>
            </a:r>
          </a:p>
          <a:p>
            <a:pPr algn="ctr" defTabSz="821529">
              <a:lnSpc>
                <a:spcPct val="90000"/>
              </a:lnSpc>
              <a:defRPr sz="37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University System of Georgia</a:t>
            </a:r>
          </a:p>
          <a:p>
            <a:pPr algn="ctr" defTabSz="821529">
              <a:lnSpc>
                <a:spcPct val="90000"/>
              </a:lnSpc>
              <a:defRPr sz="37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Tristan.Denley@usg.edu</a:t>
            </a:r>
          </a:p>
          <a:p>
            <a:pPr algn="ctr" defTabSz="821529">
              <a:lnSpc>
                <a:spcPct val="90000"/>
              </a:lnSpc>
              <a:defRPr sz="37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Twitter: @TDenley</a:t>
            </a:r>
          </a:p>
        </p:txBody>
      </p:sp>
      <p:pic>
        <p:nvPicPr>
          <p:cNvPr id="1233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94" y="225551"/>
            <a:ext cx="6469308" cy="6429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USG Curriculum_SW.png" descr="USG Curriculum_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85" y="193112"/>
            <a:ext cx="12356732" cy="12356731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Shape 571"/>
          <p:cNvSpPr txBox="1"/>
          <p:nvPr/>
        </p:nvSpPr>
        <p:spPr>
          <a:xfrm>
            <a:off x="991303" y="812293"/>
            <a:ext cx="7789099" cy="824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The Graduate Transcript Graph</a:t>
            </a:r>
          </a:p>
        </p:txBody>
      </p:sp>
      <p:sp>
        <p:nvSpPr>
          <p:cNvPr id="926" name="Rectangle"/>
          <p:cNvSpPr/>
          <p:nvPr/>
        </p:nvSpPr>
        <p:spPr>
          <a:xfrm>
            <a:off x="7079104" y="12082143"/>
            <a:ext cx="13777254" cy="1485902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927" name="Shape 579"/>
          <p:cNvSpPr/>
          <p:nvPr/>
        </p:nvSpPr>
        <p:spPr>
          <a:xfrm>
            <a:off x="11427535" y="5030561"/>
            <a:ext cx="3345189" cy="3040608"/>
          </a:xfrm>
          <a:prstGeom prst="ellipse">
            <a:avLst/>
          </a:prstGeom>
          <a:ln w="63500">
            <a:solidFill>
              <a:srgbClr val="000000"/>
            </a:solidFill>
            <a:prstDash val="sysDot"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USG Curriculum_SW.png" descr="USG Curriculum_S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85" y="193112"/>
            <a:ext cx="12356732" cy="12356731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Shape 571"/>
          <p:cNvSpPr txBox="1"/>
          <p:nvPr/>
        </p:nvSpPr>
        <p:spPr>
          <a:xfrm>
            <a:off x="991303" y="812293"/>
            <a:ext cx="7789099" cy="824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The Graduate Transcript Graph</a:t>
            </a:r>
          </a:p>
        </p:txBody>
      </p:sp>
      <p:sp>
        <p:nvSpPr>
          <p:cNvPr id="931" name="Rectangle"/>
          <p:cNvSpPr/>
          <p:nvPr/>
        </p:nvSpPr>
        <p:spPr>
          <a:xfrm>
            <a:off x="7079104" y="12094843"/>
            <a:ext cx="13777254" cy="1676402"/>
          </a:xfrm>
          <a:prstGeom prst="rect">
            <a:avLst/>
          </a:prstGeom>
          <a:solidFill>
            <a:srgbClr val="1437A2"/>
          </a:solidFill>
          <a:ln w="12700">
            <a:miter lim="400000"/>
          </a:ln>
        </p:spPr>
        <p:txBody>
          <a:bodyPr lIns="71435" tIns="71435" rIns="71435" bIns="71435" anchor="ctr"/>
          <a:lstStyle/>
          <a:p>
            <a:pPr>
              <a:defRPr>
                <a:latin typeface="+mn-lt"/>
                <a:ea typeface="+mn-ea"/>
                <a:cs typeface="+mn-cs"/>
                <a:sym typeface="Lucida Grande"/>
              </a:defRPr>
            </a:pPr>
            <a:endParaRPr/>
          </a:p>
        </p:txBody>
      </p:sp>
      <p:sp>
        <p:nvSpPr>
          <p:cNvPr id="932" name="Shape 575"/>
          <p:cNvSpPr txBox="1"/>
          <p:nvPr/>
        </p:nvSpPr>
        <p:spPr>
          <a:xfrm>
            <a:off x="2078072" y="9226712"/>
            <a:ext cx="2359049" cy="77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ENGLISH</a:t>
            </a:r>
          </a:p>
        </p:txBody>
      </p:sp>
      <p:sp>
        <p:nvSpPr>
          <p:cNvPr id="933" name="Shape 576"/>
          <p:cNvSpPr txBox="1"/>
          <p:nvPr/>
        </p:nvSpPr>
        <p:spPr>
          <a:xfrm>
            <a:off x="19287647" y="3753946"/>
            <a:ext cx="1565349" cy="77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MATH</a:t>
            </a:r>
          </a:p>
        </p:txBody>
      </p:sp>
      <p:sp>
        <p:nvSpPr>
          <p:cNvPr id="934" name="Shape 577"/>
          <p:cNvSpPr/>
          <p:nvPr/>
        </p:nvSpPr>
        <p:spPr>
          <a:xfrm flipV="1">
            <a:off x="4738228" y="7129767"/>
            <a:ext cx="8088061" cy="247235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5" name="Shape 578"/>
          <p:cNvSpPr/>
          <p:nvPr/>
        </p:nvSpPr>
        <p:spPr>
          <a:xfrm flipH="1">
            <a:off x="13375768" y="4200892"/>
            <a:ext cx="5908163" cy="159092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6" name="Shape 579"/>
          <p:cNvSpPr/>
          <p:nvPr/>
        </p:nvSpPr>
        <p:spPr>
          <a:xfrm>
            <a:off x="11427535" y="5030561"/>
            <a:ext cx="3345189" cy="3040608"/>
          </a:xfrm>
          <a:prstGeom prst="ellipse">
            <a:avLst/>
          </a:prstGeom>
          <a:ln w="63500">
            <a:solidFill>
              <a:srgbClr val="000000"/>
            </a:solidFill>
            <a:prstDash val="sysDot"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5" tIns="71435" rIns="71435" bIns="71435" anchor="ctr"/>
          <a:lstStyle/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587"/>
          <p:cNvSpPr txBox="1"/>
          <p:nvPr/>
        </p:nvSpPr>
        <p:spPr>
          <a:xfrm>
            <a:off x="769574" y="1452206"/>
            <a:ext cx="3882994" cy="9199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/>
          <a:p>
            <a:pPr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10,000 </a:t>
            </a:r>
            <a:r>
              <a:rPr b="0" dirty="0"/>
              <a:t>USG</a:t>
            </a:r>
            <a:r>
              <a:rPr b="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Students</a:t>
            </a:r>
          </a:p>
          <a:p>
            <a: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b="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2,500</a:t>
            </a:r>
            <a:r>
              <a:rPr b="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who either completed their first credit bearing math and/or writing class or completed neither during their first academic year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37" y="1174023"/>
            <a:ext cx="15838774" cy="9477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1" name="Chart 590"/>
          <p:cNvGraphicFramePr/>
          <p:nvPr>
            <p:extLst>
              <p:ext uri="{D42A27DB-BD31-4B8C-83A1-F6EECF244321}">
                <p14:modId xmlns:p14="http://schemas.microsoft.com/office/powerpoint/2010/main" val="685123985"/>
              </p:ext>
            </p:extLst>
          </p:nvPr>
        </p:nvGraphicFramePr>
        <p:xfrm>
          <a:off x="11862326" y="4097702"/>
          <a:ext cx="8659935" cy="643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44" name="Group 593"/>
          <p:cNvGrpSpPr/>
          <p:nvPr/>
        </p:nvGrpSpPr>
        <p:grpSpPr>
          <a:xfrm>
            <a:off x="4420104" y="4774196"/>
            <a:ext cx="7247575" cy="625471"/>
            <a:chOff x="0" y="0"/>
            <a:chExt cx="7247574" cy="625470"/>
          </a:xfrm>
        </p:grpSpPr>
        <p:sp>
          <p:nvSpPr>
            <p:cNvPr id="942" name="Shape 591"/>
            <p:cNvSpPr txBox="1"/>
            <p:nvPr/>
          </p:nvSpPr>
          <p:spPr>
            <a:xfrm>
              <a:off x="603150" y="-1"/>
              <a:ext cx="6644424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/>
            <a:p>
              <a: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Did not pass English or Math</a:t>
              </a:r>
            </a:p>
          </p:txBody>
        </p:sp>
        <p:sp>
          <p:nvSpPr>
            <p:cNvPr id="943" name="Shape 592"/>
            <p:cNvSpPr/>
            <p:nvPr/>
          </p:nvSpPr>
          <p:spPr>
            <a:xfrm>
              <a:off x="-1" y="107881"/>
              <a:ext cx="339332" cy="40972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Off val="-8078"/>
                  </a:schemeClr>
                </a:gs>
                <a:gs pos="100000">
                  <a:schemeClr val="accent5">
                    <a:lumOff val="-807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47" name="Group 596"/>
          <p:cNvGrpSpPr/>
          <p:nvPr/>
        </p:nvGrpSpPr>
        <p:grpSpPr>
          <a:xfrm>
            <a:off x="4447197" y="8817008"/>
            <a:ext cx="7564161" cy="625471"/>
            <a:chOff x="0" y="0"/>
            <a:chExt cx="7564159" cy="625470"/>
          </a:xfrm>
        </p:grpSpPr>
        <p:sp>
          <p:nvSpPr>
            <p:cNvPr id="945" name="Shape 594"/>
            <p:cNvSpPr txBox="1"/>
            <p:nvPr/>
          </p:nvSpPr>
          <p:spPr>
            <a:xfrm>
              <a:off x="603150" y="-1"/>
              <a:ext cx="6961009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/>
            <a:p>
              <a: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Passed both English and Math</a:t>
              </a:r>
            </a:p>
          </p:txBody>
        </p:sp>
        <p:sp>
          <p:nvSpPr>
            <p:cNvPr id="946" name="Shape 595"/>
            <p:cNvSpPr/>
            <p:nvPr/>
          </p:nvSpPr>
          <p:spPr>
            <a:xfrm>
              <a:off x="-1" y="107883"/>
              <a:ext cx="339332" cy="409718"/>
            </a:xfrm>
            <a:prstGeom prst="rect">
              <a:avLst/>
            </a:prstGeom>
            <a:gradFill flip="none" rotWithShape="1">
              <a:gsLst>
                <a:gs pos="0">
                  <a:srgbClr val="70BF41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948" name="Shape 597"/>
          <p:cNvSpPr txBox="1"/>
          <p:nvPr/>
        </p:nvSpPr>
        <p:spPr>
          <a:xfrm>
            <a:off x="6394739" y="886934"/>
            <a:ext cx="11065059" cy="336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>
              <a:defRPr sz="7500">
                <a:latin typeface="Zapfino"/>
                <a:ea typeface="Zapfino"/>
                <a:cs typeface="Zapfino"/>
                <a:sym typeface="Zapfino"/>
              </a:defRPr>
            </a:pPr>
            <a:r>
              <a:t>English</a:t>
            </a:r>
            <a:r>
              <a:rPr sz="116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0900"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sz="11600">
                <a:latin typeface="Helvetica Neue Light"/>
                <a:ea typeface="Helvetica Neue Light"/>
                <a:cs typeface="Helvetica Neue Light"/>
                <a:sym typeface="Helvetica Neue Light"/>
              </a:rPr>
              <a:t> M</a:t>
            </a:r>
            <a:r>
              <a:rPr sz="11600">
                <a:latin typeface="Arial Unicode MS"/>
                <a:ea typeface="Arial Unicode MS"/>
                <a:cs typeface="Arial Unicode MS"/>
                <a:sym typeface="Arial Unicode MS"/>
              </a:rPr>
              <a:t>⍺</a:t>
            </a:r>
            <a:r>
              <a:rPr sz="11600">
                <a:latin typeface="Cambria Math"/>
                <a:ea typeface="Cambria Math"/>
                <a:cs typeface="Cambria Math"/>
                <a:sym typeface="Cambria Math"/>
              </a:rPr>
              <a:t>𝜏</a:t>
            </a:r>
            <a:r>
              <a:rPr sz="11600">
                <a:latin typeface="Helvetica Neue Light"/>
                <a:ea typeface="Helvetica Neue Light"/>
                <a:cs typeface="Helvetica Neue Light"/>
                <a:sym typeface="Helvetica Neue Light"/>
              </a:rPr>
              <a:t>h</a:t>
            </a:r>
          </a:p>
        </p:txBody>
      </p:sp>
      <p:grpSp>
        <p:nvGrpSpPr>
          <p:cNvPr id="951" name="Group 596"/>
          <p:cNvGrpSpPr/>
          <p:nvPr/>
        </p:nvGrpSpPr>
        <p:grpSpPr>
          <a:xfrm>
            <a:off x="4420104" y="6072116"/>
            <a:ext cx="4808363" cy="625471"/>
            <a:chOff x="0" y="0"/>
            <a:chExt cx="4808362" cy="625470"/>
          </a:xfrm>
        </p:grpSpPr>
        <p:sp>
          <p:nvSpPr>
            <p:cNvPr id="949" name="Shape 594"/>
            <p:cNvSpPr txBox="1"/>
            <p:nvPr/>
          </p:nvSpPr>
          <p:spPr>
            <a:xfrm>
              <a:off x="603151" y="-1"/>
              <a:ext cx="4205211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/>
            <a:p>
              <a: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Passed English</a:t>
              </a:r>
            </a:p>
          </p:txBody>
        </p:sp>
        <p:sp>
          <p:nvSpPr>
            <p:cNvPr id="950" name="Shape 595"/>
            <p:cNvSpPr/>
            <p:nvPr/>
          </p:nvSpPr>
          <p:spPr>
            <a:xfrm>
              <a:off x="-1" y="107882"/>
              <a:ext cx="339332" cy="4097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54" name="Group 596"/>
          <p:cNvGrpSpPr/>
          <p:nvPr/>
        </p:nvGrpSpPr>
        <p:grpSpPr>
          <a:xfrm>
            <a:off x="4438729" y="7426783"/>
            <a:ext cx="4379612" cy="625471"/>
            <a:chOff x="-1" y="0"/>
            <a:chExt cx="4379610" cy="625470"/>
          </a:xfrm>
        </p:grpSpPr>
        <p:sp>
          <p:nvSpPr>
            <p:cNvPr id="952" name="Shape 594"/>
            <p:cNvSpPr txBox="1"/>
            <p:nvPr/>
          </p:nvSpPr>
          <p:spPr>
            <a:xfrm>
              <a:off x="603151" y="-1"/>
              <a:ext cx="3776459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/>
            <a:p>
              <a: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</a:t>
              </a:r>
              <a:r>
                <a:rPr baseline="31999"/>
                <a:t>st</a:t>
              </a:r>
              <a:r>
                <a:t> yr - Passed Math</a:t>
              </a:r>
            </a:p>
          </p:txBody>
        </p:sp>
        <p:sp>
          <p:nvSpPr>
            <p:cNvPr id="953" name="Shape 595"/>
            <p:cNvSpPr/>
            <p:nvPr/>
          </p:nvSpPr>
          <p:spPr>
            <a:xfrm>
              <a:off x="-2" y="107882"/>
              <a:ext cx="339332" cy="40971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6" name="Chart 590"/>
          <p:cNvGraphicFramePr/>
          <p:nvPr>
            <p:extLst>
              <p:ext uri="{D42A27DB-BD31-4B8C-83A1-F6EECF244321}">
                <p14:modId xmlns:p14="http://schemas.microsoft.com/office/powerpoint/2010/main" val="2755371045"/>
              </p:ext>
            </p:extLst>
          </p:nvPr>
        </p:nvGraphicFramePr>
        <p:xfrm>
          <a:off x="11862326" y="4097702"/>
          <a:ext cx="8709363" cy="643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59" name="Group 593"/>
          <p:cNvGrpSpPr/>
          <p:nvPr/>
        </p:nvGrpSpPr>
        <p:grpSpPr>
          <a:xfrm>
            <a:off x="4420104" y="4774198"/>
            <a:ext cx="3852645" cy="625471"/>
            <a:chOff x="0" y="2"/>
            <a:chExt cx="3852644" cy="625470"/>
          </a:xfrm>
        </p:grpSpPr>
        <p:sp>
          <p:nvSpPr>
            <p:cNvPr id="957" name="Shape 591"/>
            <p:cNvSpPr txBox="1"/>
            <p:nvPr/>
          </p:nvSpPr>
          <p:spPr>
            <a:xfrm>
              <a:off x="603150" y="2"/>
              <a:ext cx="3249494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Overall Pass rate</a:t>
              </a:r>
            </a:p>
          </p:txBody>
        </p:sp>
        <p:sp>
          <p:nvSpPr>
            <p:cNvPr id="958" name="Shape 592"/>
            <p:cNvSpPr/>
            <p:nvPr/>
          </p:nvSpPr>
          <p:spPr>
            <a:xfrm>
              <a:off x="-1" y="107881"/>
              <a:ext cx="339332" cy="40972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Off val="-8078"/>
                  </a:schemeClr>
                </a:gs>
                <a:gs pos="100000">
                  <a:schemeClr val="accent5">
                    <a:lumOff val="-807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62" name="Group 596"/>
          <p:cNvGrpSpPr/>
          <p:nvPr/>
        </p:nvGrpSpPr>
        <p:grpSpPr>
          <a:xfrm>
            <a:off x="4447197" y="8817010"/>
            <a:ext cx="6314616" cy="625471"/>
            <a:chOff x="0" y="2"/>
            <a:chExt cx="6314615" cy="625470"/>
          </a:xfrm>
        </p:grpSpPr>
        <p:sp>
          <p:nvSpPr>
            <p:cNvPr id="960" name="Shape 594"/>
            <p:cNvSpPr txBox="1"/>
            <p:nvPr/>
          </p:nvSpPr>
          <p:spPr>
            <a:xfrm>
              <a:off x="603150" y="2"/>
              <a:ext cx="5711465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Passed both English and Math</a:t>
              </a:r>
            </a:p>
          </p:txBody>
        </p:sp>
        <p:sp>
          <p:nvSpPr>
            <p:cNvPr id="961" name="Shape 595"/>
            <p:cNvSpPr/>
            <p:nvPr/>
          </p:nvSpPr>
          <p:spPr>
            <a:xfrm>
              <a:off x="-1" y="107883"/>
              <a:ext cx="339332" cy="409718"/>
            </a:xfrm>
            <a:prstGeom prst="rect">
              <a:avLst/>
            </a:prstGeom>
            <a:gradFill flip="none" rotWithShape="1">
              <a:gsLst>
                <a:gs pos="0">
                  <a:srgbClr val="70BF41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963" name="Shape 597"/>
          <p:cNvSpPr txBox="1"/>
          <p:nvPr/>
        </p:nvSpPr>
        <p:spPr>
          <a:xfrm>
            <a:off x="6394739" y="886934"/>
            <a:ext cx="11065059" cy="336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>
              <a:defRPr sz="7500">
                <a:latin typeface="Zapfino"/>
                <a:ea typeface="Zapfino"/>
                <a:cs typeface="Zapfino"/>
                <a:sym typeface="Zapfino"/>
              </a:defRPr>
            </a:pPr>
            <a:r>
              <a:t>English</a:t>
            </a:r>
            <a:r>
              <a:rPr sz="1160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0900"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  <a:r>
              <a:rPr sz="11600">
                <a:latin typeface="Helvetica Neue Light"/>
                <a:ea typeface="Helvetica Neue Light"/>
                <a:cs typeface="Helvetica Neue Light"/>
                <a:sym typeface="Helvetica Neue Light"/>
              </a:rPr>
              <a:t> M</a:t>
            </a:r>
            <a:r>
              <a:rPr sz="11600">
                <a:latin typeface="Arial Unicode MS"/>
                <a:ea typeface="Arial Unicode MS"/>
                <a:cs typeface="Arial Unicode MS"/>
                <a:sym typeface="Arial Unicode MS"/>
              </a:rPr>
              <a:t>⍺</a:t>
            </a:r>
            <a:r>
              <a:rPr sz="11600">
                <a:latin typeface="Cambria Math"/>
                <a:ea typeface="Cambria Math"/>
                <a:cs typeface="Cambria Math"/>
                <a:sym typeface="Cambria Math"/>
              </a:rPr>
              <a:t>𝜏</a:t>
            </a:r>
            <a:r>
              <a:rPr sz="11600">
                <a:latin typeface="Helvetica Neue Light"/>
                <a:ea typeface="Helvetica Neue Light"/>
                <a:cs typeface="Helvetica Neue Light"/>
                <a:sym typeface="Helvetica Neue Light"/>
              </a:rPr>
              <a:t>h</a:t>
            </a:r>
          </a:p>
        </p:txBody>
      </p:sp>
      <p:grpSp>
        <p:nvGrpSpPr>
          <p:cNvPr id="966" name="Group 596"/>
          <p:cNvGrpSpPr/>
          <p:nvPr/>
        </p:nvGrpSpPr>
        <p:grpSpPr>
          <a:xfrm>
            <a:off x="4420104" y="6072118"/>
            <a:ext cx="3558819" cy="625471"/>
            <a:chOff x="0" y="2"/>
            <a:chExt cx="3558818" cy="625470"/>
          </a:xfrm>
        </p:grpSpPr>
        <p:sp>
          <p:nvSpPr>
            <p:cNvPr id="964" name="Shape 594"/>
            <p:cNvSpPr txBox="1"/>
            <p:nvPr/>
          </p:nvSpPr>
          <p:spPr>
            <a:xfrm>
              <a:off x="603151" y="2"/>
              <a:ext cx="2955667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Passed English</a:t>
              </a:r>
            </a:p>
          </p:txBody>
        </p:sp>
        <p:sp>
          <p:nvSpPr>
            <p:cNvPr id="965" name="Shape 595"/>
            <p:cNvSpPr/>
            <p:nvPr/>
          </p:nvSpPr>
          <p:spPr>
            <a:xfrm>
              <a:off x="-1" y="107882"/>
              <a:ext cx="339332" cy="4097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69" name="Group 596"/>
          <p:cNvGrpSpPr/>
          <p:nvPr/>
        </p:nvGrpSpPr>
        <p:grpSpPr>
          <a:xfrm>
            <a:off x="4438729" y="7426785"/>
            <a:ext cx="3130068" cy="625471"/>
            <a:chOff x="-1" y="2"/>
            <a:chExt cx="3130066" cy="625470"/>
          </a:xfrm>
        </p:grpSpPr>
        <p:sp>
          <p:nvSpPr>
            <p:cNvPr id="967" name="Shape 594"/>
            <p:cNvSpPr txBox="1"/>
            <p:nvPr/>
          </p:nvSpPr>
          <p:spPr>
            <a:xfrm>
              <a:off x="603151" y="2"/>
              <a:ext cx="2526915" cy="625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>
              <a:lvl1pPr>
                <a:defRPr sz="3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Passed Math</a:t>
              </a:r>
            </a:p>
          </p:txBody>
        </p:sp>
        <p:sp>
          <p:nvSpPr>
            <p:cNvPr id="968" name="Shape 595"/>
            <p:cNvSpPr/>
            <p:nvPr/>
          </p:nvSpPr>
          <p:spPr>
            <a:xfrm>
              <a:off x="-2" y="107882"/>
              <a:ext cx="339332" cy="40971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4" tIns="71434" rIns="71434" bIns="71434" numCol="1" anchor="ctr">
              <a:noAutofit/>
            </a:bodyPr>
            <a:lstStyle/>
            <a:p>
              <a:pPr algn="ctr" defTabSz="82152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970" name="Engineering L3 Certificate"/>
          <p:cNvSpPr txBox="1"/>
          <p:nvPr/>
        </p:nvSpPr>
        <p:spPr>
          <a:xfrm>
            <a:off x="14026264" y="10533536"/>
            <a:ext cx="4685813" cy="61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3100"/>
            </a:lvl1pPr>
          </a:lstStyle>
          <a:p>
            <a:r>
              <a:t>Engineering L3 Certificate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55F5063-2E9F-C64A-B131-816248394EB1}"/>
              </a:ext>
            </a:extLst>
          </p:cNvPr>
          <p:cNvSpPr/>
          <p:nvPr/>
        </p:nvSpPr>
        <p:spPr>
          <a:xfrm>
            <a:off x="14247109" y="9962759"/>
            <a:ext cx="4244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Graduation Rates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pasted-image.tiff" descr="pasted-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30" y="-478399"/>
            <a:ext cx="24384002" cy="14487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DC4691BF00A443899034738234036697" version="1.0.0">
  <systemFields>
    <field name="Objective-Id">
      <value order="0">A1457389</value>
    </field>
    <field name="Objective-Title">
      <value order="0">14 Oritetanga Conference Keynote - Tristan Denley</value>
    </field>
    <field name="Objective-Description">
      <value order="0"/>
    </field>
    <field name="Objective-CreationStamp">
      <value order="0">2019-08-06T21:33:40Z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2019-08-12T22:01:03Z</value>
    </field>
    <field name="Objective-Owner">
      <value order="0">Lisa Eames</value>
    </field>
    <field name="Objective-Path">
      <value order="0">Objective Global Folder:TEC Global Folder:Career Development:Deliveries:Products and Services:Products and Events:Events:Oritetanga Event:Presentations from conference</value>
    </field>
    <field name="Objective-Parent">
      <value order="0">Presentations from conference</value>
    </field>
    <field name="Objective-State">
      <value order="0">Being Drafted</value>
    </field>
    <field name="Objective-VersionId">
      <value order="0">vA3226373</value>
    </field>
    <field name="Objective-Version">
      <value order="0">0.1</value>
    </field>
    <field name="Objective-VersionNumber">
      <value order="0">1</value>
    </field>
    <field name="Objective-VersionComment">
      <value order="0"/>
    </field>
    <field name="Objective-FileNumber">
      <value order="0">qA124798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669</Words>
  <Application>Microsoft Office PowerPoint</Application>
  <PresentationFormat>Custom</PresentationFormat>
  <Paragraphs>164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 Unicode MS</vt:lpstr>
      <vt:lpstr>Arial</vt:lpstr>
      <vt:lpstr>Calibri</vt:lpstr>
      <vt:lpstr>Cambria Math</vt:lpstr>
      <vt:lpstr>Century Gothic</vt:lpstr>
      <vt:lpstr>Cochin</vt:lpstr>
      <vt:lpstr>Gill Sans</vt:lpstr>
      <vt:lpstr>Helvetica</vt:lpstr>
      <vt:lpstr>Helvetica Light</vt:lpstr>
      <vt:lpstr>Helvetica Neue</vt:lpstr>
      <vt:lpstr>Helvetica Neue Light</vt:lpstr>
      <vt:lpstr>Lucida Grande</vt:lpstr>
      <vt:lpstr>Verdana</vt:lpstr>
      <vt:lpstr>Zapfino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System-wide Math Completion for students beginning in Developmental Mathematics</vt:lpstr>
      <vt:lpstr>System-wide Math Completion for students beginning in Developmental Mathematics</vt:lpstr>
      <vt:lpstr>Completion of Gateway Math by ACT Sub-score Community College Pre-requisite Model vs. Co-requisite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Eames</dc:creator>
  <cp:lastModifiedBy>Fleur Cogle</cp:lastModifiedBy>
  <cp:revision>14</cp:revision>
  <dcterms:modified xsi:type="dcterms:W3CDTF">2019-09-12T22:32:14Z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A1457389</vt:lpwstr>
  </property>
  <property fmtid="{D5CDD505-2E9C-101B-9397-08002B2CF9AE}" pid="4" name="Objective-Title">
    <vt:lpwstr>14 Oritetanga Conference Keynote - Tristan Denley</vt:lpwstr>
  </property>
  <property fmtid="{D5CDD505-2E9C-101B-9397-08002B2CF9AE}" pid="5" name="Objective-Description">
    <vt:lpwstr/>
  </property>
  <property fmtid="{D5CDD505-2E9C-101B-9397-08002B2CF9AE}" pid="6" name="Objective-CreationStamp">
    <vt:filetime>2019-08-12T22:01:01Z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2019-08-12T22:01:21Z</vt:filetime>
  </property>
  <property fmtid="{D5CDD505-2E9C-101B-9397-08002B2CF9AE}" pid="11" name="Objective-Owner">
    <vt:lpwstr>Lisa Eames</vt:lpwstr>
  </property>
  <property fmtid="{D5CDD505-2E9C-101B-9397-08002B2CF9AE}" pid="12" name="Objective-Path">
    <vt:lpwstr>Objective Global Folder:TEC Global Folder:Career Development:Deliveries:Products and Services:Products and Events:Events:Oritetanga Event:Presentations from conference:</vt:lpwstr>
  </property>
  <property fmtid="{D5CDD505-2E9C-101B-9397-08002B2CF9AE}" pid="13" name="Objective-Parent">
    <vt:lpwstr>Presentations from conference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vA3226373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none]</vt:lpwstr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  <property fmtid="{D5CDD505-2E9C-101B-9397-08002B2CF9AE}" pid="31" name="Objective-Comment">
    <vt:lpwstr/>
  </property>
  <property fmtid="{D5CDD505-2E9C-101B-9397-08002B2CF9AE}" pid="32" name="Objective-Reference [system]">
    <vt:lpwstr/>
  </property>
  <property fmtid="{D5CDD505-2E9C-101B-9397-08002B2CF9AE}" pid="33" name="Objective-Date [system]">
    <vt:lpwstr/>
  </property>
  <property fmtid="{D5CDD505-2E9C-101B-9397-08002B2CF9AE}" pid="34" name="Objective-Action [system]">
    <vt:lpwstr/>
  </property>
  <property fmtid="{D5CDD505-2E9C-101B-9397-08002B2CF9AE}" pid="35" name="Objective-Responsible [system]">
    <vt:lpwstr/>
  </property>
  <property fmtid="{D5CDD505-2E9C-101B-9397-08002B2CF9AE}" pid="36" name="Objective-Financial Year [system]">
    <vt:lpwstr/>
  </property>
  <property fmtid="{D5CDD505-2E9C-101B-9397-08002B2CF9AE}" pid="37" name="Objective-Calendar Year [system]">
    <vt:lpwstr/>
  </property>
  <property fmtid="{D5CDD505-2E9C-101B-9397-08002B2CF9AE}" pid="38" name="Objective-EDUMIS Number [system]">
    <vt:lpwstr/>
  </property>
  <property fmtid="{D5CDD505-2E9C-101B-9397-08002B2CF9AE}" pid="39" name="Objective-Sub Sector [system]">
    <vt:lpwstr/>
  </property>
  <property fmtid="{D5CDD505-2E9C-101B-9397-08002B2CF9AE}" pid="40" name="Objective-Fund Name [system]">
    <vt:lpwstr/>
  </property>
</Properties>
</file>